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4"/>
  </p:notesMasterIdLst>
  <p:sldIdLst>
    <p:sldId id="256" r:id="rId4"/>
    <p:sldId id="258" r:id="rId5"/>
    <p:sldId id="267" r:id="rId6"/>
    <p:sldId id="269" r:id="rId7"/>
    <p:sldId id="274" r:id="rId8"/>
    <p:sldId id="270" r:id="rId9"/>
    <p:sldId id="273" r:id="rId10"/>
    <p:sldId id="272" r:id="rId11"/>
    <p:sldId id="265" r:id="rId12"/>
    <p:sldId id="264" r:id="rId13"/>
  </p:sldIdLst>
  <p:sldSz cx="10969625" cy="6170613"/>
  <p:notesSz cx="6858000" cy="9144000"/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19"/>
    <a:srgbClr val="CCFFCC"/>
    <a:srgbClr val="99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" y="6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/>
              <a:t>CO2 Impact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89880209442858"/>
          <c:y val="0.30076063317454577"/>
          <c:w val="0.77012509548171071"/>
          <c:h val="0.50486659228492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:-)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Foglio1!$A$2:$A$5</c:f>
              <c:strCache>
                <c:ptCount val="4"/>
                <c:pt idx="0">
                  <c:v>Casa</c:v>
                </c:pt>
                <c:pt idx="1">
                  <c:v>Trasporti</c:v>
                </c:pt>
                <c:pt idx="2">
                  <c:v>Alimenti</c:v>
                </c:pt>
                <c:pt idx="3">
                  <c:v>Beni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2.5</c:v>
                </c:pt>
                <c:pt idx="2">
                  <c:v>3.5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D-4795-B952-E2A4B2E09EB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:-I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Foglio1!$A$2:$A$5</c:f>
              <c:strCache>
                <c:ptCount val="4"/>
                <c:pt idx="0">
                  <c:v>Casa</c:v>
                </c:pt>
                <c:pt idx="1">
                  <c:v>Trasporti</c:v>
                </c:pt>
                <c:pt idx="2">
                  <c:v>Alimenti</c:v>
                </c:pt>
                <c:pt idx="3">
                  <c:v>Beni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5D-4795-B952-E2A4B2E09EB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:-(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Foglio1!$A$2:$A$5</c:f>
              <c:strCache>
                <c:ptCount val="4"/>
                <c:pt idx="0">
                  <c:v>Casa</c:v>
                </c:pt>
                <c:pt idx="1">
                  <c:v>Trasporti</c:v>
                </c:pt>
                <c:pt idx="2">
                  <c:v>Alimenti</c:v>
                </c:pt>
                <c:pt idx="3">
                  <c:v>Beni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5D-4795-B952-E2A4B2E09E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18287720"/>
        <c:axId val="718296248"/>
      </c:barChart>
      <c:catAx>
        <c:axId val="718287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296248"/>
        <c:crosses val="autoZero"/>
        <c:auto val="1"/>
        <c:lblAlgn val="ctr"/>
        <c:lblOffset val="100"/>
        <c:noMultiLvlLbl val="0"/>
      </c:catAx>
      <c:valAx>
        <c:axId val="718296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28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EA97E-9B49-4CDB-AB11-1A78F9043508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F9A48382-D04A-46C0-A22B-5D21FB7618E9}">
      <dgm:prSet phldrT="[Testo]" custT="1"/>
      <dgm:spPr/>
      <dgm:t>
        <a:bodyPr/>
        <a:lstStyle/>
        <a:p>
          <a:r>
            <a:rPr lang="it-IT" sz="1200" dirty="0"/>
            <a:t>37% Sviluppo sostenibile e transizione ecologica </a:t>
          </a:r>
        </a:p>
      </dgm:t>
    </dgm:pt>
    <dgm:pt modelId="{728B6F4E-04A6-4B64-A9B1-93F166F5D2FC}" type="parTrans" cxnId="{7806E8F8-04DA-4510-9578-7570D3D8BEDB}">
      <dgm:prSet/>
      <dgm:spPr/>
      <dgm:t>
        <a:bodyPr/>
        <a:lstStyle/>
        <a:p>
          <a:endParaRPr lang="it-IT"/>
        </a:p>
      </dgm:t>
    </dgm:pt>
    <dgm:pt modelId="{FC347205-455B-40A4-9161-671E38903F8B}" type="sibTrans" cxnId="{7806E8F8-04DA-4510-9578-7570D3D8BEDB}">
      <dgm:prSet/>
      <dgm:spPr/>
      <dgm:t>
        <a:bodyPr/>
        <a:lstStyle/>
        <a:p>
          <a:endParaRPr lang="it-IT"/>
        </a:p>
      </dgm:t>
    </dgm:pt>
    <dgm:pt modelId="{56CA053A-33BA-4F50-B5D4-2F635C024F3A}">
      <dgm:prSet phldrT="[Testo]" custT="1"/>
      <dgm:spPr/>
      <dgm:t>
        <a:bodyPr/>
        <a:lstStyle/>
        <a:p>
          <a:r>
            <a:rPr lang="it-IT" sz="1200" dirty="0"/>
            <a:t>20% digitalizzazione </a:t>
          </a:r>
        </a:p>
      </dgm:t>
    </dgm:pt>
    <dgm:pt modelId="{AD917015-8406-4C23-84A1-89814C56E10B}" type="parTrans" cxnId="{A0F6BC88-FB2C-4FB0-ABC9-EB5B40F40AEC}">
      <dgm:prSet/>
      <dgm:spPr/>
      <dgm:t>
        <a:bodyPr/>
        <a:lstStyle/>
        <a:p>
          <a:endParaRPr lang="it-IT"/>
        </a:p>
      </dgm:t>
    </dgm:pt>
    <dgm:pt modelId="{7D1A36D7-6815-408B-B079-54D2C2397EB1}" type="sibTrans" cxnId="{A0F6BC88-FB2C-4FB0-ABC9-EB5B40F40AEC}">
      <dgm:prSet/>
      <dgm:spPr/>
      <dgm:t>
        <a:bodyPr/>
        <a:lstStyle/>
        <a:p>
          <a:endParaRPr lang="it-IT"/>
        </a:p>
      </dgm:t>
    </dgm:pt>
    <dgm:pt modelId="{33996706-53E6-4851-8E9B-9C6BB2C1B98F}">
      <dgm:prSet phldrT="[Testo]" custT="1"/>
      <dgm:spPr/>
      <dgm:t>
        <a:bodyPr/>
        <a:lstStyle/>
        <a:p>
          <a:r>
            <a:rPr lang="it-IT" sz="1200" dirty="0"/>
            <a:t>Inclusione sociale </a:t>
          </a:r>
        </a:p>
      </dgm:t>
    </dgm:pt>
    <dgm:pt modelId="{BEAC1297-83EF-41BF-BD24-ABF484E6DCEC}" type="parTrans" cxnId="{94F61544-1FC7-490F-B74C-0E30BF60480C}">
      <dgm:prSet/>
      <dgm:spPr/>
      <dgm:t>
        <a:bodyPr/>
        <a:lstStyle/>
        <a:p>
          <a:endParaRPr lang="it-IT"/>
        </a:p>
      </dgm:t>
    </dgm:pt>
    <dgm:pt modelId="{DF18D9A5-9836-4AB0-BC0B-D95453581B9F}" type="sibTrans" cxnId="{94F61544-1FC7-490F-B74C-0E30BF60480C}">
      <dgm:prSet/>
      <dgm:spPr/>
      <dgm:t>
        <a:bodyPr/>
        <a:lstStyle/>
        <a:p>
          <a:endParaRPr lang="it-IT"/>
        </a:p>
      </dgm:t>
    </dgm:pt>
    <dgm:pt modelId="{5CF87DAA-2756-4589-B5D5-7F5A55A916D2}" type="pres">
      <dgm:prSet presAssocID="{CF1EA97E-9B49-4CDB-AB11-1A78F9043508}" presName="compositeShape" presStyleCnt="0">
        <dgm:presLayoutVars>
          <dgm:dir/>
          <dgm:resizeHandles/>
        </dgm:presLayoutVars>
      </dgm:prSet>
      <dgm:spPr/>
    </dgm:pt>
    <dgm:pt modelId="{ADBEAFF3-0726-4C00-AB4E-873BE5904775}" type="pres">
      <dgm:prSet presAssocID="{CF1EA97E-9B49-4CDB-AB11-1A78F9043508}" presName="pyramid" presStyleLbl="node1" presStyleIdx="0" presStyleCnt="1"/>
      <dgm:spPr/>
    </dgm:pt>
    <dgm:pt modelId="{A5292ED1-0F44-4D53-BA63-AF080CC1B2D5}" type="pres">
      <dgm:prSet presAssocID="{CF1EA97E-9B49-4CDB-AB11-1A78F9043508}" presName="theList" presStyleCnt="0"/>
      <dgm:spPr/>
    </dgm:pt>
    <dgm:pt modelId="{4F169727-921D-4952-AF52-F7D825C51038}" type="pres">
      <dgm:prSet presAssocID="{F9A48382-D04A-46C0-A22B-5D21FB7618E9}" presName="aNode" presStyleLbl="fgAcc1" presStyleIdx="0" presStyleCnt="3" custScaleX="1923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18D038-8EEE-4BBF-95DB-B41928827C8C}" type="pres">
      <dgm:prSet presAssocID="{F9A48382-D04A-46C0-A22B-5D21FB7618E9}" presName="aSpace" presStyleCnt="0"/>
      <dgm:spPr/>
    </dgm:pt>
    <dgm:pt modelId="{078FFAA4-6C41-4BBC-807D-D3560FAA5F52}" type="pres">
      <dgm:prSet presAssocID="{56CA053A-33BA-4F50-B5D4-2F635C024F3A}" presName="aNode" presStyleLbl="fgAcc1" presStyleIdx="1" presStyleCnt="3" custScaleX="1596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8DD9C3-6AA5-4AAA-8F84-D7DC14D79030}" type="pres">
      <dgm:prSet presAssocID="{56CA053A-33BA-4F50-B5D4-2F635C024F3A}" presName="aSpace" presStyleCnt="0"/>
      <dgm:spPr/>
    </dgm:pt>
    <dgm:pt modelId="{3F5E1C17-08A8-4B5D-AC6E-B8E8DD00252A}" type="pres">
      <dgm:prSet presAssocID="{33996706-53E6-4851-8E9B-9C6BB2C1B98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2C92CC-24BA-4C8E-ADC4-DA9B1FA470D2}" type="pres">
      <dgm:prSet presAssocID="{33996706-53E6-4851-8E9B-9C6BB2C1B98F}" presName="aSpace" presStyleCnt="0"/>
      <dgm:spPr/>
    </dgm:pt>
  </dgm:ptLst>
  <dgm:cxnLst>
    <dgm:cxn modelId="{F28CDA93-FA62-466A-97B6-F4BC766B52DC}" type="presOf" srcId="{56CA053A-33BA-4F50-B5D4-2F635C024F3A}" destId="{078FFAA4-6C41-4BBC-807D-D3560FAA5F52}" srcOrd="0" destOrd="0" presId="urn:microsoft.com/office/officeart/2005/8/layout/pyramid2"/>
    <dgm:cxn modelId="{09F68D96-4FEA-4538-8FE8-83E61442DF79}" type="presOf" srcId="{33996706-53E6-4851-8E9B-9C6BB2C1B98F}" destId="{3F5E1C17-08A8-4B5D-AC6E-B8E8DD00252A}" srcOrd="0" destOrd="0" presId="urn:microsoft.com/office/officeart/2005/8/layout/pyramid2"/>
    <dgm:cxn modelId="{3C75A820-61FF-46C6-B5B4-D582BAC1FFFD}" type="presOf" srcId="{CF1EA97E-9B49-4CDB-AB11-1A78F9043508}" destId="{5CF87DAA-2756-4589-B5D5-7F5A55A916D2}" srcOrd="0" destOrd="0" presId="urn:microsoft.com/office/officeart/2005/8/layout/pyramid2"/>
    <dgm:cxn modelId="{7806E8F8-04DA-4510-9578-7570D3D8BEDB}" srcId="{CF1EA97E-9B49-4CDB-AB11-1A78F9043508}" destId="{F9A48382-D04A-46C0-A22B-5D21FB7618E9}" srcOrd="0" destOrd="0" parTransId="{728B6F4E-04A6-4B64-A9B1-93F166F5D2FC}" sibTransId="{FC347205-455B-40A4-9161-671E38903F8B}"/>
    <dgm:cxn modelId="{A0F6BC88-FB2C-4FB0-ABC9-EB5B40F40AEC}" srcId="{CF1EA97E-9B49-4CDB-AB11-1A78F9043508}" destId="{56CA053A-33BA-4F50-B5D4-2F635C024F3A}" srcOrd="1" destOrd="0" parTransId="{AD917015-8406-4C23-84A1-89814C56E10B}" sibTransId="{7D1A36D7-6815-408B-B079-54D2C2397EB1}"/>
    <dgm:cxn modelId="{4A03E757-5EBC-4343-8588-63AFDB7DD2CD}" type="presOf" srcId="{F9A48382-D04A-46C0-A22B-5D21FB7618E9}" destId="{4F169727-921D-4952-AF52-F7D825C51038}" srcOrd="0" destOrd="0" presId="urn:microsoft.com/office/officeart/2005/8/layout/pyramid2"/>
    <dgm:cxn modelId="{94F61544-1FC7-490F-B74C-0E30BF60480C}" srcId="{CF1EA97E-9B49-4CDB-AB11-1A78F9043508}" destId="{33996706-53E6-4851-8E9B-9C6BB2C1B98F}" srcOrd="2" destOrd="0" parTransId="{BEAC1297-83EF-41BF-BD24-ABF484E6DCEC}" sibTransId="{DF18D9A5-9836-4AB0-BC0B-D95453581B9F}"/>
    <dgm:cxn modelId="{92BCF6EB-A9EB-4307-B5E6-A44EA390FBC9}" type="presParOf" srcId="{5CF87DAA-2756-4589-B5D5-7F5A55A916D2}" destId="{ADBEAFF3-0726-4C00-AB4E-873BE5904775}" srcOrd="0" destOrd="0" presId="urn:microsoft.com/office/officeart/2005/8/layout/pyramid2"/>
    <dgm:cxn modelId="{59388D8B-EF39-43E1-83D0-7E8F8AD6FF31}" type="presParOf" srcId="{5CF87DAA-2756-4589-B5D5-7F5A55A916D2}" destId="{A5292ED1-0F44-4D53-BA63-AF080CC1B2D5}" srcOrd="1" destOrd="0" presId="urn:microsoft.com/office/officeart/2005/8/layout/pyramid2"/>
    <dgm:cxn modelId="{6D5A7B0C-7238-411D-AC4B-DEEF6344C181}" type="presParOf" srcId="{A5292ED1-0F44-4D53-BA63-AF080CC1B2D5}" destId="{4F169727-921D-4952-AF52-F7D825C51038}" srcOrd="0" destOrd="0" presId="urn:microsoft.com/office/officeart/2005/8/layout/pyramid2"/>
    <dgm:cxn modelId="{B612D903-5CB7-4D71-AF11-42FFAE804EF1}" type="presParOf" srcId="{A5292ED1-0F44-4D53-BA63-AF080CC1B2D5}" destId="{0F18D038-8EEE-4BBF-95DB-B41928827C8C}" srcOrd="1" destOrd="0" presId="urn:microsoft.com/office/officeart/2005/8/layout/pyramid2"/>
    <dgm:cxn modelId="{0C6C399C-4C34-4E50-B5FC-CACC4959CB9A}" type="presParOf" srcId="{A5292ED1-0F44-4D53-BA63-AF080CC1B2D5}" destId="{078FFAA4-6C41-4BBC-807D-D3560FAA5F52}" srcOrd="2" destOrd="0" presId="urn:microsoft.com/office/officeart/2005/8/layout/pyramid2"/>
    <dgm:cxn modelId="{5BAEC5A5-8895-4F85-83CC-708D2E700874}" type="presParOf" srcId="{A5292ED1-0F44-4D53-BA63-AF080CC1B2D5}" destId="{8E8DD9C3-6AA5-4AAA-8F84-D7DC14D79030}" srcOrd="3" destOrd="0" presId="urn:microsoft.com/office/officeart/2005/8/layout/pyramid2"/>
    <dgm:cxn modelId="{4B87C018-C086-4B31-9A30-6436135960BC}" type="presParOf" srcId="{A5292ED1-0F44-4D53-BA63-AF080CC1B2D5}" destId="{3F5E1C17-08A8-4B5D-AC6E-B8E8DD00252A}" srcOrd="4" destOrd="0" presId="urn:microsoft.com/office/officeart/2005/8/layout/pyramid2"/>
    <dgm:cxn modelId="{8B4DF2DE-FC35-4F54-AE4E-30A19E36E859}" type="presParOf" srcId="{A5292ED1-0F44-4D53-BA63-AF080CC1B2D5}" destId="{422C92CC-24BA-4C8E-ADC4-DA9B1FA470D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EC0C7-EC30-4BA4-ACC6-52CC13D71F69}" type="doc">
      <dgm:prSet loTypeId="urn:microsoft.com/office/officeart/2011/layout/CircleProcess" loCatId="officeonlin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93237-DA01-46E7-B7E2-636FCC2E1E42}">
      <dgm:prSet phldrT="[Text]"/>
      <dgm:spPr>
        <a:solidFill>
          <a:srgbClr val="CCFFCC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it-IT" dirty="0"/>
            <a:t>Selezione Startup Vincitrice</a:t>
          </a:r>
        </a:p>
        <a:p>
          <a:endParaRPr lang="en-US" dirty="0"/>
        </a:p>
      </dgm:t>
    </dgm:pt>
    <dgm:pt modelId="{AB877476-EC2D-4EBB-B5A5-A24AFFA165A1}" type="parTrans" cxnId="{93F0D8F9-5114-4BC5-BB68-13ADBC7B1A06}">
      <dgm:prSet/>
      <dgm:spPr/>
      <dgm:t>
        <a:bodyPr/>
        <a:lstStyle/>
        <a:p>
          <a:endParaRPr lang="en-US"/>
        </a:p>
      </dgm:t>
    </dgm:pt>
    <dgm:pt modelId="{5242D699-8EE2-40DE-AC64-4DD7AE68B265}" type="sibTrans" cxnId="{93F0D8F9-5114-4BC5-BB68-13ADBC7B1A06}">
      <dgm:prSet/>
      <dgm:spPr/>
      <dgm:t>
        <a:bodyPr/>
        <a:lstStyle/>
        <a:p>
          <a:endParaRPr lang="en-US"/>
        </a:p>
      </dgm:t>
    </dgm:pt>
    <dgm:pt modelId="{9892729E-8943-4B12-BE80-E77E41B92F1A}">
      <dgm:prSet phldrT="[Text]"/>
      <dgm:spPr>
        <a:solidFill>
          <a:srgbClr val="CCFFCC"/>
        </a:solidFill>
        <a:ln>
          <a:solidFill>
            <a:srgbClr val="00B050"/>
          </a:solidFill>
        </a:ln>
      </dgm:spPr>
      <dgm:t>
        <a:bodyPr/>
        <a:lstStyle/>
        <a:p>
          <a:r>
            <a:rPr lang="it-IT" dirty="0"/>
            <a:t>Definizione Value </a:t>
          </a:r>
          <a:r>
            <a:rPr lang="it-IT" dirty="0" err="1"/>
            <a:t>Proposition</a:t>
          </a:r>
          <a:r>
            <a:rPr lang="it-IT" dirty="0"/>
            <a:t> e Business Model (se non già incluso nella proposta della startup)</a:t>
          </a:r>
        </a:p>
      </dgm:t>
    </dgm:pt>
    <dgm:pt modelId="{4F6293AA-53D1-4E4B-9685-F5441F90DAE1}" type="parTrans" cxnId="{3706B1A0-1DDC-48CA-99D9-38AA68F3E139}">
      <dgm:prSet/>
      <dgm:spPr/>
      <dgm:t>
        <a:bodyPr/>
        <a:lstStyle/>
        <a:p>
          <a:endParaRPr lang="en-US"/>
        </a:p>
      </dgm:t>
    </dgm:pt>
    <dgm:pt modelId="{25182DA8-FC53-4E40-B773-DE9EA6ED0FD7}" type="sibTrans" cxnId="{3706B1A0-1DDC-48CA-99D9-38AA68F3E139}">
      <dgm:prSet/>
      <dgm:spPr/>
      <dgm:t>
        <a:bodyPr/>
        <a:lstStyle/>
        <a:p>
          <a:endParaRPr lang="en-US"/>
        </a:p>
      </dgm:t>
    </dgm:pt>
    <dgm:pt modelId="{B439CD20-B320-4D2E-AC5B-C6730EA7E98E}">
      <dgm:prSet phldrT="[Text]"/>
      <dgm:spPr>
        <a:solidFill>
          <a:srgbClr val="CCFFCC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it-IT" dirty="0"/>
            <a:t>Definizione Budget per Primo Prototipo e Settore di riferimento</a:t>
          </a:r>
          <a:endParaRPr lang="en-US" dirty="0"/>
        </a:p>
      </dgm:t>
    </dgm:pt>
    <dgm:pt modelId="{5B03C3C7-846C-48EE-9940-7F0AE6BDCEEB}" type="parTrans" cxnId="{F7F12B0D-659A-4847-BAFB-DBE67F977B2E}">
      <dgm:prSet/>
      <dgm:spPr/>
      <dgm:t>
        <a:bodyPr/>
        <a:lstStyle/>
        <a:p>
          <a:endParaRPr lang="en-US"/>
        </a:p>
      </dgm:t>
    </dgm:pt>
    <dgm:pt modelId="{C328E22B-892A-45D7-819E-FA3008750559}" type="sibTrans" cxnId="{F7F12B0D-659A-4847-BAFB-DBE67F977B2E}">
      <dgm:prSet/>
      <dgm:spPr/>
      <dgm:t>
        <a:bodyPr/>
        <a:lstStyle/>
        <a:p>
          <a:endParaRPr lang="en-US"/>
        </a:p>
      </dgm:t>
    </dgm:pt>
    <dgm:pt modelId="{87D79026-D5D5-4034-8D2C-B40B2BE76F9D}">
      <dgm:prSet phldrT="[Text]"/>
      <dgm:spPr>
        <a:solidFill>
          <a:srgbClr val="CCFFCC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it-IT" dirty="0"/>
            <a:t>Richiesta di finanziamento interna allo specifico settore/ richiesta fondi europei</a:t>
          </a:r>
          <a:endParaRPr lang="en-US" dirty="0"/>
        </a:p>
      </dgm:t>
    </dgm:pt>
    <dgm:pt modelId="{ADC611A0-CDC6-4776-A840-E836EB444ECD}" type="parTrans" cxnId="{26BA227E-9CF6-4CA3-8E10-B3ECDC898565}">
      <dgm:prSet/>
      <dgm:spPr/>
      <dgm:t>
        <a:bodyPr/>
        <a:lstStyle/>
        <a:p>
          <a:endParaRPr lang="en-US"/>
        </a:p>
      </dgm:t>
    </dgm:pt>
    <dgm:pt modelId="{777FB6C0-1CC7-4D95-BD78-5F3D7FC20085}" type="sibTrans" cxnId="{26BA227E-9CF6-4CA3-8E10-B3ECDC898565}">
      <dgm:prSet/>
      <dgm:spPr/>
      <dgm:t>
        <a:bodyPr/>
        <a:lstStyle/>
        <a:p>
          <a:endParaRPr lang="en-US"/>
        </a:p>
      </dgm:t>
    </dgm:pt>
    <dgm:pt modelId="{CEA45AA6-49B4-4372-9916-1D849CE0C1AE}" type="pres">
      <dgm:prSet presAssocID="{E7BEC0C7-EC30-4BA4-ACC6-52CC13D71F6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A4119BC7-D996-4FAD-8BBF-92C9A28BDF83}" type="pres">
      <dgm:prSet presAssocID="{87D79026-D5D5-4034-8D2C-B40B2BE76F9D}" presName="Accent4" presStyleCnt="0"/>
      <dgm:spPr/>
    </dgm:pt>
    <dgm:pt modelId="{1E7CCF3C-120D-43DF-80AF-330B881C9DF1}" type="pres">
      <dgm:prSet presAssocID="{87D79026-D5D5-4034-8D2C-B40B2BE76F9D}" presName="Accent" presStyleLbl="node1" presStyleIdx="0" presStyleCnt="4"/>
      <dgm:spPr>
        <a:solidFill>
          <a:srgbClr val="67B419"/>
        </a:solidFill>
        <a:ln>
          <a:solidFill>
            <a:srgbClr val="00B050"/>
          </a:solidFill>
        </a:ln>
      </dgm:spPr>
    </dgm:pt>
    <dgm:pt modelId="{1019A831-B935-452B-BFBF-5F744B951835}" type="pres">
      <dgm:prSet presAssocID="{87D79026-D5D5-4034-8D2C-B40B2BE76F9D}" presName="ParentBackground4" presStyleCnt="0"/>
      <dgm:spPr/>
    </dgm:pt>
    <dgm:pt modelId="{C294F16E-C18A-40B2-9D5D-B6D6E455A162}" type="pres">
      <dgm:prSet presAssocID="{87D79026-D5D5-4034-8D2C-B40B2BE76F9D}" presName="ParentBackground" presStyleLbl="fgAcc1" presStyleIdx="0" presStyleCnt="4"/>
      <dgm:spPr/>
      <dgm:t>
        <a:bodyPr/>
        <a:lstStyle/>
        <a:p>
          <a:endParaRPr lang="it-IT"/>
        </a:p>
      </dgm:t>
    </dgm:pt>
    <dgm:pt modelId="{6BB51D5C-5C7D-44BB-B342-63DF8D1B0E50}" type="pres">
      <dgm:prSet presAssocID="{87D79026-D5D5-4034-8D2C-B40B2BE76F9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D2FCE6-F14F-447C-BC2F-895316FFE6BF}" type="pres">
      <dgm:prSet presAssocID="{B439CD20-B320-4D2E-AC5B-C6730EA7E98E}" presName="Accent3" presStyleCnt="0"/>
      <dgm:spPr/>
    </dgm:pt>
    <dgm:pt modelId="{54E217B3-7877-49AB-A9E9-E2CDBB262081}" type="pres">
      <dgm:prSet presAssocID="{B439CD20-B320-4D2E-AC5B-C6730EA7E98E}" presName="Accent" presStyleLbl="node1" presStyleIdx="1" presStyleCnt="4"/>
      <dgm:spPr>
        <a:xfrm rot="2700000">
          <a:off x="4892585" y="1254424"/>
          <a:ext cx="2123892" cy="2123892"/>
        </a:xfrm>
        <a:prstGeom prst="teardrop">
          <a:avLst>
            <a:gd name="adj" fmla="val 100000"/>
          </a:avLst>
        </a:prstGeom>
        <a:solidFill>
          <a:srgbClr val="67B419"/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68844E06-D0FE-4FEF-8F2B-F57FD78DDC7B}" type="pres">
      <dgm:prSet presAssocID="{B439CD20-B320-4D2E-AC5B-C6730EA7E98E}" presName="ParentBackground3" presStyleCnt="0"/>
      <dgm:spPr/>
    </dgm:pt>
    <dgm:pt modelId="{FB9FD191-83AD-4F71-9026-BD0AF430EFDA}" type="pres">
      <dgm:prSet presAssocID="{B439CD20-B320-4D2E-AC5B-C6730EA7E98E}" presName="ParentBackground" presStyleLbl="fgAcc1" presStyleIdx="1" presStyleCnt="4"/>
      <dgm:spPr/>
      <dgm:t>
        <a:bodyPr/>
        <a:lstStyle/>
        <a:p>
          <a:endParaRPr lang="it-IT"/>
        </a:p>
      </dgm:t>
    </dgm:pt>
    <dgm:pt modelId="{5F869E63-31AB-45E5-A454-FFC4C3BC555A}" type="pres">
      <dgm:prSet presAssocID="{B439CD20-B320-4D2E-AC5B-C6730EA7E98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6AB6C8-8F86-41BC-A2A8-F5646F3C6810}" type="pres">
      <dgm:prSet presAssocID="{9892729E-8943-4B12-BE80-E77E41B92F1A}" presName="Accent2" presStyleCnt="0"/>
      <dgm:spPr/>
    </dgm:pt>
    <dgm:pt modelId="{10F1723E-9321-45EE-8184-AF2B56FBF2D8}" type="pres">
      <dgm:prSet presAssocID="{9892729E-8943-4B12-BE80-E77E41B92F1A}" presName="Accent" presStyleLbl="node1" presStyleIdx="2" presStyleCnt="4"/>
      <dgm:spPr>
        <a:xfrm rot="2700000">
          <a:off x="2706797" y="1254424"/>
          <a:ext cx="2123892" cy="2123892"/>
        </a:xfrm>
        <a:prstGeom prst="teardrop">
          <a:avLst>
            <a:gd name="adj" fmla="val 100000"/>
          </a:avLst>
        </a:prstGeom>
        <a:solidFill>
          <a:srgbClr val="67B419"/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0C9FF96A-CC96-4312-A002-C838A81C1DE3}" type="pres">
      <dgm:prSet presAssocID="{9892729E-8943-4B12-BE80-E77E41B92F1A}" presName="ParentBackground2" presStyleCnt="0"/>
      <dgm:spPr/>
    </dgm:pt>
    <dgm:pt modelId="{11B697C2-2ED5-4F04-BF91-6B160797E4BF}" type="pres">
      <dgm:prSet presAssocID="{9892729E-8943-4B12-BE80-E77E41B92F1A}" presName="ParentBackground" presStyleLbl="fgAcc1" presStyleIdx="2" presStyleCnt="4"/>
      <dgm:spPr/>
      <dgm:t>
        <a:bodyPr/>
        <a:lstStyle/>
        <a:p>
          <a:endParaRPr lang="it-IT"/>
        </a:p>
      </dgm:t>
    </dgm:pt>
    <dgm:pt modelId="{24261CDF-4407-4232-91E0-084473775B36}" type="pres">
      <dgm:prSet presAssocID="{9892729E-8943-4B12-BE80-E77E41B92F1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DF1E8C-8236-4D31-9D11-0A41A11D706E}" type="pres">
      <dgm:prSet presAssocID="{90193237-DA01-46E7-B7E2-636FCC2E1E42}" presName="Accent1" presStyleCnt="0"/>
      <dgm:spPr/>
    </dgm:pt>
    <dgm:pt modelId="{D9BA637A-C306-46AF-BEAA-E2902916EAA7}" type="pres">
      <dgm:prSet presAssocID="{90193237-DA01-46E7-B7E2-636FCC2E1E42}" presName="Accent" presStyleLbl="node1" presStyleIdx="3" presStyleCnt="4"/>
      <dgm:spPr>
        <a:xfrm rot="2700000">
          <a:off x="511901" y="1254424"/>
          <a:ext cx="2123892" cy="2123892"/>
        </a:xfrm>
        <a:prstGeom prst="teardrop">
          <a:avLst>
            <a:gd name="adj" fmla="val 100000"/>
          </a:avLst>
        </a:prstGeom>
        <a:solidFill>
          <a:srgbClr val="67B419"/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6F040B69-4E83-47AE-A63B-49F24F1B2557}" type="pres">
      <dgm:prSet presAssocID="{90193237-DA01-46E7-B7E2-636FCC2E1E42}" presName="ParentBackground1" presStyleCnt="0"/>
      <dgm:spPr/>
    </dgm:pt>
    <dgm:pt modelId="{BE85EEAE-67A2-4410-B0C7-621EACB2CD82}" type="pres">
      <dgm:prSet presAssocID="{90193237-DA01-46E7-B7E2-636FCC2E1E42}" presName="ParentBackground" presStyleLbl="fgAcc1" presStyleIdx="3" presStyleCnt="4"/>
      <dgm:spPr/>
      <dgm:t>
        <a:bodyPr/>
        <a:lstStyle/>
        <a:p>
          <a:endParaRPr lang="it-IT"/>
        </a:p>
      </dgm:t>
    </dgm:pt>
    <dgm:pt modelId="{2CB4F205-308E-4236-BF92-A3D54EEF0876}" type="pres">
      <dgm:prSet presAssocID="{90193237-DA01-46E7-B7E2-636FCC2E1E4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BA227E-9CF6-4CA3-8E10-B3ECDC898565}" srcId="{E7BEC0C7-EC30-4BA4-ACC6-52CC13D71F69}" destId="{87D79026-D5D5-4034-8D2C-B40B2BE76F9D}" srcOrd="3" destOrd="0" parTransId="{ADC611A0-CDC6-4776-A840-E836EB444ECD}" sibTransId="{777FB6C0-1CC7-4D95-BD78-5F3D7FC20085}"/>
    <dgm:cxn modelId="{F1DC695F-8715-42CA-9C5A-7E3BAEC48769}" type="presOf" srcId="{87D79026-D5D5-4034-8D2C-B40B2BE76F9D}" destId="{6BB51D5C-5C7D-44BB-B342-63DF8D1B0E50}" srcOrd="1" destOrd="0" presId="urn:microsoft.com/office/officeart/2011/layout/CircleProcess"/>
    <dgm:cxn modelId="{60A91A2F-FA8E-4D6A-8F0F-5FB86922510C}" type="presOf" srcId="{87D79026-D5D5-4034-8D2C-B40B2BE76F9D}" destId="{C294F16E-C18A-40B2-9D5D-B6D6E455A162}" srcOrd="0" destOrd="0" presId="urn:microsoft.com/office/officeart/2011/layout/CircleProcess"/>
    <dgm:cxn modelId="{C0AB8307-F627-4315-8F7F-A4329C9289D6}" type="presOf" srcId="{B439CD20-B320-4D2E-AC5B-C6730EA7E98E}" destId="{FB9FD191-83AD-4F71-9026-BD0AF430EFDA}" srcOrd="0" destOrd="0" presId="urn:microsoft.com/office/officeart/2011/layout/CircleProcess"/>
    <dgm:cxn modelId="{032C0AAE-B12B-453D-AAF7-C8D5A80B0A4A}" type="presOf" srcId="{B439CD20-B320-4D2E-AC5B-C6730EA7E98E}" destId="{5F869E63-31AB-45E5-A454-FFC4C3BC555A}" srcOrd="1" destOrd="0" presId="urn:microsoft.com/office/officeart/2011/layout/CircleProcess"/>
    <dgm:cxn modelId="{B6E6CBCE-25C4-4653-945A-D2E6874D5610}" type="presOf" srcId="{9892729E-8943-4B12-BE80-E77E41B92F1A}" destId="{11B697C2-2ED5-4F04-BF91-6B160797E4BF}" srcOrd="0" destOrd="0" presId="urn:microsoft.com/office/officeart/2011/layout/CircleProcess"/>
    <dgm:cxn modelId="{4E5CF269-03AB-4DF0-9196-645F38FC6C50}" type="presOf" srcId="{9892729E-8943-4B12-BE80-E77E41B92F1A}" destId="{24261CDF-4407-4232-91E0-084473775B36}" srcOrd="1" destOrd="0" presId="urn:microsoft.com/office/officeart/2011/layout/CircleProcess"/>
    <dgm:cxn modelId="{3706B1A0-1DDC-48CA-99D9-38AA68F3E139}" srcId="{E7BEC0C7-EC30-4BA4-ACC6-52CC13D71F69}" destId="{9892729E-8943-4B12-BE80-E77E41B92F1A}" srcOrd="1" destOrd="0" parTransId="{4F6293AA-53D1-4E4B-9685-F5441F90DAE1}" sibTransId="{25182DA8-FC53-4E40-B773-DE9EA6ED0FD7}"/>
    <dgm:cxn modelId="{4488E56E-A96A-413D-8D29-9181568001CB}" type="presOf" srcId="{90193237-DA01-46E7-B7E2-636FCC2E1E42}" destId="{2CB4F205-308E-4236-BF92-A3D54EEF0876}" srcOrd="1" destOrd="0" presId="urn:microsoft.com/office/officeart/2011/layout/CircleProcess"/>
    <dgm:cxn modelId="{4A9C58A7-99CB-4E65-92F3-66E314594E39}" type="presOf" srcId="{E7BEC0C7-EC30-4BA4-ACC6-52CC13D71F69}" destId="{CEA45AA6-49B4-4372-9916-1D849CE0C1AE}" srcOrd="0" destOrd="0" presId="urn:microsoft.com/office/officeart/2011/layout/CircleProcess"/>
    <dgm:cxn modelId="{F7F12B0D-659A-4847-BAFB-DBE67F977B2E}" srcId="{E7BEC0C7-EC30-4BA4-ACC6-52CC13D71F69}" destId="{B439CD20-B320-4D2E-AC5B-C6730EA7E98E}" srcOrd="2" destOrd="0" parTransId="{5B03C3C7-846C-48EE-9940-7F0AE6BDCEEB}" sibTransId="{C328E22B-892A-45D7-819E-FA3008750559}"/>
    <dgm:cxn modelId="{93F0D8F9-5114-4BC5-BB68-13ADBC7B1A06}" srcId="{E7BEC0C7-EC30-4BA4-ACC6-52CC13D71F69}" destId="{90193237-DA01-46E7-B7E2-636FCC2E1E42}" srcOrd="0" destOrd="0" parTransId="{AB877476-EC2D-4EBB-B5A5-A24AFFA165A1}" sibTransId="{5242D699-8EE2-40DE-AC64-4DD7AE68B265}"/>
    <dgm:cxn modelId="{D1E56FB8-317C-46F1-BFFE-AAE509796857}" type="presOf" srcId="{90193237-DA01-46E7-B7E2-636FCC2E1E42}" destId="{BE85EEAE-67A2-4410-B0C7-621EACB2CD82}" srcOrd="0" destOrd="0" presId="urn:microsoft.com/office/officeart/2011/layout/CircleProcess"/>
    <dgm:cxn modelId="{56E82CCD-A6E2-4A84-9818-116692D23A7B}" type="presParOf" srcId="{CEA45AA6-49B4-4372-9916-1D849CE0C1AE}" destId="{A4119BC7-D996-4FAD-8BBF-92C9A28BDF83}" srcOrd="0" destOrd="0" presId="urn:microsoft.com/office/officeart/2011/layout/CircleProcess"/>
    <dgm:cxn modelId="{7CB414D4-7CA5-4752-9D61-1A9BEAFBE5F1}" type="presParOf" srcId="{A4119BC7-D996-4FAD-8BBF-92C9A28BDF83}" destId="{1E7CCF3C-120D-43DF-80AF-330B881C9DF1}" srcOrd="0" destOrd="0" presId="urn:microsoft.com/office/officeart/2011/layout/CircleProcess"/>
    <dgm:cxn modelId="{DA1BB9AE-05D8-42AD-9885-1D19DCB87536}" type="presParOf" srcId="{CEA45AA6-49B4-4372-9916-1D849CE0C1AE}" destId="{1019A831-B935-452B-BFBF-5F744B951835}" srcOrd="1" destOrd="0" presId="urn:microsoft.com/office/officeart/2011/layout/CircleProcess"/>
    <dgm:cxn modelId="{45AF5695-AA03-44B0-AFD6-CF1E86AE3776}" type="presParOf" srcId="{1019A831-B935-452B-BFBF-5F744B951835}" destId="{C294F16E-C18A-40B2-9D5D-B6D6E455A162}" srcOrd="0" destOrd="0" presId="urn:microsoft.com/office/officeart/2011/layout/CircleProcess"/>
    <dgm:cxn modelId="{922F2237-E9D5-498F-BA04-2A26AC754088}" type="presParOf" srcId="{CEA45AA6-49B4-4372-9916-1D849CE0C1AE}" destId="{6BB51D5C-5C7D-44BB-B342-63DF8D1B0E50}" srcOrd="2" destOrd="0" presId="urn:microsoft.com/office/officeart/2011/layout/CircleProcess"/>
    <dgm:cxn modelId="{70E11A80-6A2E-4313-8A92-9ED1123B9631}" type="presParOf" srcId="{CEA45AA6-49B4-4372-9916-1D849CE0C1AE}" destId="{B1D2FCE6-F14F-447C-BC2F-895316FFE6BF}" srcOrd="3" destOrd="0" presId="urn:microsoft.com/office/officeart/2011/layout/CircleProcess"/>
    <dgm:cxn modelId="{96A0D6E9-9356-4679-A0F4-BC3A33D4DF04}" type="presParOf" srcId="{B1D2FCE6-F14F-447C-BC2F-895316FFE6BF}" destId="{54E217B3-7877-49AB-A9E9-E2CDBB262081}" srcOrd="0" destOrd="0" presId="urn:microsoft.com/office/officeart/2011/layout/CircleProcess"/>
    <dgm:cxn modelId="{F79C1221-5A0E-4B23-B93C-4642067DA0E0}" type="presParOf" srcId="{CEA45AA6-49B4-4372-9916-1D849CE0C1AE}" destId="{68844E06-D0FE-4FEF-8F2B-F57FD78DDC7B}" srcOrd="4" destOrd="0" presId="urn:microsoft.com/office/officeart/2011/layout/CircleProcess"/>
    <dgm:cxn modelId="{7BDCEA25-3E9E-4F67-BC26-23452C8E4A1E}" type="presParOf" srcId="{68844E06-D0FE-4FEF-8F2B-F57FD78DDC7B}" destId="{FB9FD191-83AD-4F71-9026-BD0AF430EFDA}" srcOrd="0" destOrd="0" presId="urn:microsoft.com/office/officeart/2011/layout/CircleProcess"/>
    <dgm:cxn modelId="{AF09D4A6-3EA0-4027-8577-6853A3FE03EB}" type="presParOf" srcId="{CEA45AA6-49B4-4372-9916-1D849CE0C1AE}" destId="{5F869E63-31AB-45E5-A454-FFC4C3BC555A}" srcOrd="5" destOrd="0" presId="urn:microsoft.com/office/officeart/2011/layout/CircleProcess"/>
    <dgm:cxn modelId="{3B16668C-600E-463F-ACC5-06ED6210445A}" type="presParOf" srcId="{CEA45AA6-49B4-4372-9916-1D849CE0C1AE}" destId="{DC6AB6C8-8F86-41BC-A2A8-F5646F3C6810}" srcOrd="6" destOrd="0" presId="urn:microsoft.com/office/officeart/2011/layout/CircleProcess"/>
    <dgm:cxn modelId="{99589B8F-33EF-4DFC-8A0F-9FE709707F30}" type="presParOf" srcId="{DC6AB6C8-8F86-41BC-A2A8-F5646F3C6810}" destId="{10F1723E-9321-45EE-8184-AF2B56FBF2D8}" srcOrd="0" destOrd="0" presId="urn:microsoft.com/office/officeart/2011/layout/CircleProcess"/>
    <dgm:cxn modelId="{41FE3DC0-48D5-4E4A-9E2F-3E3F126CBECC}" type="presParOf" srcId="{CEA45AA6-49B4-4372-9916-1D849CE0C1AE}" destId="{0C9FF96A-CC96-4312-A002-C838A81C1DE3}" srcOrd="7" destOrd="0" presId="urn:microsoft.com/office/officeart/2011/layout/CircleProcess"/>
    <dgm:cxn modelId="{2779B2DB-EB8D-4B9A-894B-1A7F0AC4A7C4}" type="presParOf" srcId="{0C9FF96A-CC96-4312-A002-C838A81C1DE3}" destId="{11B697C2-2ED5-4F04-BF91-6B160797E4BF}" srcOrd="0" destOrd="0" presId="urn:microsoft.com/office/officeart/2011/layout/CircleProcess"/>
    <dgm:cxn modelId="{C12C0671-6AD5-4E98-8EC9-872E0CBE67CA}" type="presParOf" srcId="{CEA45AA6-49B4-4372-9916-1D849CE0C1AE}" destId="{24261CDF-4407-4232-91E0-084473775B36}" srcOrd="8" destOrd="0" presId="urn:microsoft.com/office/officeart/2011/layout/CircleProcess"/>
    <dgm:cxn modelId="{0EEE75F5-88CF-43BB-98A2-D4BE50341AD0}" type="presParOf" srcId="{CEA45AA6-49B4-4372-9916-1D849CE0C1AE}" destId="{1DDF1E8C-8236-4D31-9D11-0A41A11D706E}" srcOrd="9" destOrd="0" presId="urn:microsoft.com/office/officeart/2011/layout/CircleProcess"/>
    <dgm:cxn modelId="{330AAC84-2E22-47A2-B6B8-64515C302425}" type="presParOf" srcId="{1DDF1E8C-8236-4D31-9D11-0A41A11D706E}" destId="{D9BA637A-C306-46AF-BEAA-E2902916EAA7}" srcOrd="0" destOrd="0" presId="urn:microsoft.com/office/officeart/2011/layout/CircleProcess"/>
    <dgm:cxn modelId="{830B235D-B3DF-4053-81ED-B28447067738}" type="presParOf" srcId="{CEA45AA6-49B4-4372-9916-1D849CE0C1AE}" destId="{6F040B69-4E83-47AE-A63B-49F24F1B2557}" srcOrd="10" destOrd="0" presId="urn:microsoft.com/office/officeart/2011/layout/CircleProcess"/>
    <dgm:cxn modelId="{339D1D9F-2698-4CC5-B5EA-314BEB33D57E}" type="presParOf" srcId="{6F040B69-4E83-47AE-A63B-49F24F1B2557}" destId="{BE85EEAE-67A2-4410-B0C7-621EACB2CD82}" srcOrd="0" destOrd="0" presId="urn:microsoft.com/office/officeart/2011/layout/CircleProcess"/>
    <dgm:cxn modelId="{7B9F3575-2B56-463B-9174-1A3AB1C80C75}" type="presParOf" srcId="{CEA45AA6-49B4-4372-9916-1D849CE0C1AE}" destId="{2CB4F205-308E-4236-BF92-A3D54EEF0876}" srcOrd="11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EAFF3-0726-4C00-AB4E-873BE5904775}">
      <dsp:nvSpPr>
        <dsp:cNvPr id="0" name=""/>
        <dsp:cNvSpPr/>
      </dsp:nvSpPr>
      <dsp:spPr>
        <a:xfrm>
          <a:off x="479930" y="0"/>
          <a:ext cx="1640989" cy="164098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69727-921D-4952-AF52-F7D825C51038}">
      <dsp:nvSpPr>
        <dsp:cNvPr id="0" name=""/>
        <dsp:cNvSpPr/>
      </dsp:nvSpPr>
      <dsp:spPr>
        <a:xfrm>
          <a:off x="808084" y="164980"/>
          <a:ext cx="2051324" cy="38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37% Sviluppo sostenibile e transizione ecologica </a:t>
          </a:r>
        </a:p>
      </dsp:txBody>
      <dsp:txXfrm>
        <a:off x="827047" y="183943"/>
        <a:ext cx="2013398" cy="350526"/>
      </dsp:txXfrm>
    </dsp:sp>
    <dsp:sp modelId="{078FFAA4-6C41-4BBC-807D-D3560FAA5F52}">
      <dsp:nvSpPr>
        <dsp:cNvPr id="0" name=""/>
        <dsp:cNvSpPr/>
      </dsp:nvSpPr>
      <dsp:spPr>
        <a:xfrm>
          <a:off x="982496" y="601989"/>
          <a:ext cx="1702500" cy="38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20% digitalizzazione </a:t>
          </a:r>
        </a:p>
      </dsp:txBody>
      <dsp:txXfrm>
        <a:off x="1001459" y="620952"/>
        <a:ext cx="1664574" cy="350526"/>
      </dsp:txXfrm>
    </dsp:sp>
    <dsp:sp modelId="{3F5E1C17-08A8-4B5D-AC6E-B8E8DD00252A}">
      <dsp:nvSpPr>
        <dsp:cNvPr id="0" name=""/>
        <dsp:cNvSpPr/>
      </dsp:nvSpPr>
      <dsp:spPr>
        <a:xfrm>
          <a:off x="1300425" y="1038999"/>
          <a:ext cx="1066642" cy="38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Inclusione sociale </a:t>
          </a:r>
        </a:p>
      </dsp:txBody>
      <dsp:txXfrm>
        <a:off x="1319388" y="1057962"/>
        <a:ext cx="1028716" cy="350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CCF3C-120D-43DF-80AF-330B881C9DF1}">
      <dsp:nvSpPr>
        <dsp:cNvPr id="0" name=""/>
        <dsp:cNvSpPr/>
      </dsp:nvSpPr>
      <dsp:spPr>
        <a:xfrm>
          <a:off x="7096605" y="1254574"/>
          <a:ext cx="2123857" cy="2123965"/>
        </a:xfrm>
        <a:prstGeom prst="ellipse">
          <a:avLst/>
        </a:prstGeom>
        <a:solidFill>
          <a:srgbClr val="67B419"/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4F16E-C18A-40B2-9D5D-B6D6E455A162}">
      <dsp:nvSpPr>
        <dsp:cNvPr id="0" name=""/>
        <dsp:cNvSpPr/>
      </dsp:nvSpPr>
      <dsp:spPr>
        <a:xfrm>
          <a:off x="7167643" y="1325385"/>
          <a:ext cx="1982691" cy="1982343"/>
        </a:xfrm>
        <a:prstGeom prst="ellipse">
          <a:avLst/>
        </a:prstGeom>
        <a:solidFill>
          <a:srgbClr val="CCFFCC">
            <a:alpha val="9000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Richiesta di finanziamento interna allo specifico settore/ richiesta fondi europei</a:t>
          </a:r>
          <a:endParaRPr lang="en-US" sz="1400" kern="1200" dirty="0"/>
        </a:p>
      </dsp:txBody>
      <dsp:txXfrm>
        <a:off x="7450885" y="1608630"/>
        <a:ext cx="1416208" cy="1415853"/>
      </dsp:txXfrm>
    </dsp:sp>
    <dsp:sp modelId="{54E217B3-7877-49AB-A9E9-E2CDBB262081}">
      <dsp:nvSpPr>
        <dsp:cNvPr id="0" name=""/>
        <dsp:cNvSpPr/>
      </dsp:nvSpPr>
      <dsp:spPr>
        <a:xfrm rot="2700000">
          <a:off x="4892585" y="1254424"/>
          <a:ext cx="2123892" cy="2123892"/>
        </a:xfrm>
        <a:prstGeom prst="teardrop">
          <a:avLst>
            <a:gd name="adj" fmla="val 100000"/>
          </a:avLst>
        </a:prstGeom>
        <a:solidFill>
          <a:srgbClr val="67B419"/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D191-83AD-4F71-9026-BD0AF430EFDA}">
      <dsp:nvSpPr>
        <dsp:cNvPr id="0" name=""/>
        <dsp:cNvSpPr/>
      </dsp:nvSpPr>
      <dsp:spPr>
        <a:xfrm>
          <a:off x="4972748" y="1325385"/>
          <a:ext cx="1982691" cy="1982343"/>
        </a:xfrm>
        <a:prstGeom prst="ellipse">
          <a:avLst/>
        </a:prstGeom>
        <a:solidFill>
          <a:srgbClr val="CCFFCC">
            <a:alpha val="9000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Definizione Budget per Primo Prototipo e Settore di riferimento</a:t>
          </a:r>
          <a:endParaRPr lang="en-US" sz="1400" kern="1200" dirty="0"/>
        </a:p>
      </dsp:txBody>
      <dsp:txXfrm>
        <a:off x="5255989" y="1608630"/>
        <a:ext cx="1416208" cy="1415853"/>
      </dsp:txXfrm>
    </dsp:sp>
    <dsp:sp modelId="{10F1723E-9321-45EE-8184-AF2B56FBF2D8}">
      <dsp:nvSpPr>
        <dsp:cNvPr id="0" name=""/>
        <dsp:cNvSpPr/>
      </dsp:nvSpPr>
      <dsp:spPr>
        <a:xfrm rot="2700000">
          <a:off x="2706797" y="1254424"/>
          <a:ext cx="2123892" cy="2123892"/>
        </a:xfrm>
        <a:prstGeom prst="teardrop">
          <a:avLst>
            <a:gd name="adj" fmla="val 100000"/>
          </a:avLst>
        </a:prstGeom>
        <a:solidFill>
          <a:srgbClr val="67B419"/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97C2-2ED5-4F04-BF91-6B160797E4BF}">
      <dsp:nvSpPr>
        <dsp:cNvPr id="0" name=""/>
        <dsp:cNvSpPr/>
      </dsp:nvSpPr>
      <dsp:spPr>
        <a:xfrm>
          <a:off x="2777852" y="1325385"/>
          <a:ext cx="1982691" cy="1982343"/>
        </a:xfrm>
        <a:prstGeom prst="ellipse">
          <a:avLst/>
        </a:prstGeom>
        <a:solidFill>
          <a:srgbClr val="CCFFCC"/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Definizione Value </a:t>
          </a:r>
          <a:r>
            <a:rPr lang="it-IT" sz="1400" kern="1200" dirty="0" err="1"/>
            <a:t>Proposition</a:t>
          </a:r>
          <a:r>
            <a:rPr lang="it-IT" sz="1400" kern="1200" dirty="0"/>
            <a:t> e Business Model (se non già incluso nella proposta della startup)</a:t>
          </a:r>
        </a:p>
      </dsp:txBody>
      <dsp:txXfrm>
        <a:off x="3061094" y="1608630"/>
        <a:ext cx="1416208" cy="1415853"/>
      </dsp:txXfrm>
    </dsp:sp>
    <dsp:sp modelId="{D9BA637A-C306-46AF-BEAA-E2902916EAA7}">
      <dsp:nvSpPr>
        <dsp:cNvPr id="0" name=""/>
        <dsp:cNvSpPr/>
      </dsp:nvSpPr>
      <dsp:spPr>
        <a:xfrm rot="2700000">
          <a:off x="511901" y="1254424"/>
          <a:ext cx="2123892" cy="2123892"/>
        </a:xfrm>
        <a:prstGeom prst="teardrop">
          <a:avLst>
            <a:gd name="adj" fmla="val 100000"/>
          </a:avLst>
        </a:prstGeom>
        <a:solidFill>
          <a:srgbClr val="67B419"/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5EEAE-67A2-4410-B0C7-621EACB2CD82}">
      <dsp:nvSpPr>
        <dsp:cNvPr id="0" name=""/>
        <dsp:cNvSpPr/>
      </dsp:nvSpPr>
      <dsp:spPr>
        <a:xfrm>
          <a:off x="582957" y="1325385"/>
          <a:ext cx="1982691" cy="1982343"/>
        </a:xfrm>
        <a:prstGeom prst="ellipse">
          <a:avLst/>
        </a:prstGeom>
        <a:solidFill>
          <a:srgbClr val="CCFFCC">
            <a:alpha val="9000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Selezione Startup Vincitrice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66198" y="1608630"/>
        <a:ext cx="1416208" cy="141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Aggiungi titolo presentazione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i in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x2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x2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x2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iapositiva schermo int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Aggiungi osservazioni conclusive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Aggiungi titolo presentazione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apositiva titolo personalizza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Aggiungi titolo presentazione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apositiva cap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Aggiungi intestazione capitolo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en-US" noProof="1"/>
              <a:t>Aggiungi citazione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conclus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en-US" noProof="1"/>
              <a:t>Aggiungi conclusione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Aggiungi testo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Aggiungi titolo diapositiva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Aggiungi intestazione capitolo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Aggiungi testo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noProof="1"/>
              <a:t>Sixth level</a:t>
            </a:r>
          </a:p>
          <a:p>
            <a:pPr lvl="6"/>
            <a:r>
              <a:rPr lang="en-US" noProof="1"/>
              <a:t>Seventh level</a:t>
            </a:r>
          </a:p>
          <a:p>
            <a:pPr lvl="7"/>
            <a:r>
              <a:rPr lang="en-US" noProof="1"/>
              <a:t>Eighth level</a:t>
            </a:r>
          </a:p>
          <a:p>
            <a:pPr lvl="8"/>
            <a:r>
              <a:rPr lang="en-US" noProof="1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Interno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PS/SFI2 | 2021-04-29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Tutti i diritti riservati anche per quanto riguarda qualsiasi messa a disposizione, utilizzo, riproduzione, elaborazione, trasmissione e in caso di richieste di brevetti.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innovazione.com/call-for-proposal-life-2021-limpegno-della-commissione-verso-la-transizione-verde/" TargetMode="External"/><Relationship Id="rId2" Type="http://schemas.openxmlformats.org/officeDocument/2006/relationships/hyperlink" Target="https://casaclima.co2-rechner.de/it_IT/footprint#panel-calc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emf"/><Relationship Id="rId7" Type="http://schemas.openxmlformats.org/officeDocument/2006/relationships/diagramData" Target="../diagrams/data1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emf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microsoft.com/office/2007/relationships/hdphoto" Target="../media/hdphoto2.wdp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hart" Target="../charts/chart1.xml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2EB9-F888-4EF5-9BD3-4FB532D11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/>
            </a:r>
            <a:br>
              <a:rPr lang="de-DE" dirty="0"/>
            </a:br>
            <a:r>
              <a:rPr lang="en-US" sz="7300" dirty="0"/>
              <a:t>The carbon footprint social network</a:t>
            </a:r>
            <a:r>
              <a:rPr lang="de-DE" dirty="0"/>
              <a:t/>
            </a:r>
            <a:br>
              <a:rPr lang="de-DE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en-US" sz="2800" b="1" dirty="0">
                <a:solidFill>
                  <a:srgbClr val="FFFFFF"/>
                </a:solidFill>
                <a:cs typeface="Bosch Office Sans"/>
              </a:rPr>
              <a:t>Business Meets </a:t>
            </a:r>
            <a:r>
              <a:rPr lang="en-US" sz="2800" b="1" spc="-10" dirty="0">
                <a:solidFill>
                  <a:srgbClr val="FFFFFF"/>
                </a:solidFill>
                <a:cs typeface="Bosch Office Sans"/>
              </a:rPr>
              <a:t>Innovation </a:t>
            </a:r>
            <a:r>
              <a:rPr lang="en-US" sz="2800" b="1" dirty="0">
                <a:solidFill>
                  <a:srgbClr val="FFFFFF"/>
                </a:solidFill>
                <a:cs typeface="Bosch Office Sans"/>
              </a:rPr>
              <a:t>– </a:t>
            </a:r>
            <a:r>
              <a:rPr lang="en-US" sz="2800" b="1" spc="-5" dirty="0">
                <a:solidFill>
                  <a:srgbClr val="FFFFFF"/>
                </a:solidFill>
                <a:cs typeface="Bosch Office Sans"/>
              </a:rPr>
              <a:t>2021</a:t>
            </a:r>
            <a:br>
              <a:rPr lang="en-US" sz="2800" b="1" spc="-5" dirty="0">
                <a:solidFill>
                  <a:srgbClr val="FFFFFF"/>
                </a:solidFill>
                <a:cs typeface="Bosch Office Sans"/>
              </a:rPr>
            </a:br>
            <a:r>
              <a:rPr lang="de-DE" sz="2800" dirty="0"/>
              <a:t>Podesta‘ Giorgia</a:t>
            </a:r>
            <a:br>
              <a:rPr lang="de-DE" sz="2800" dirty="0"/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197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Benchmark 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Business meets Innovation 2021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5" name="CasellaDiTesto 4"/>
          <p:cNvSpPr txBox="1"/>
          <p:nvPr/>
        </p:nvSpPr>
        <p:spPr>
          <a:xfrm>
            <a:off x="259200" y="1171179"/>
            <a:ext cx="7918150" cy="4202010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Oroeco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  <a:endParaRPr lang="it-IT" sz="1200" b="1" kern="0" dirty="0">
              <a:solidFill>
                <a:srgbClr val="000000"/>
              </a:solidFill>
            </a:endParaRP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it-IT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Scaricabie</a:t>
            </a: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solo su </a:t>
            </a:r>
            <a:r>
              <a:rPr kumimoji="0" lang="it-IT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Android</a:t>
            </a: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 negli Stati Uniti 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200" kern="0" dirty="0">
                <a:solidFill>
                  <a:srgbClr val="000000"/>
                </a:solidFill>
              </a:rPr>
              <a:t>Feedback negativi (non funziona)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it-IT" sz="12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it-IT" sz="1200" b="1" kern="0" dirty="0" err="1">
                <a:solidFill>
                  <a:srgbClr val="000000"/>
                </a:solidFill>
              </a:rPr>
              <a:t>Good</a:t>
            </a:r>
            <a:r>
              <a:rPr lang="it-IT" sz="1200" b="1" kern="0" dirty="0">
                <a:solidFill>
                  <a:srgbClr val="000000"/>
                </a:solidFill>
              </a:rPr>
              <a:t> guide 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Solo focalizzati sui prodotti di consumo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it-IT" sz="1200" kern="0" dirty="0">
              <a:solidFill>
                <a:srgbClr val="000000"/>
              </a:solidFill>
            </a:endParaRP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kumimoji="0" lang="it-IT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Green </a:t>
            </a:r>
            <a:r>
              <a:rPr kumimoji="0" lang="it-IT" sz="1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choise</a:t>
            </a:r>
            <a:r>
              <a:rPr kumimoji="0" lang="it-IT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200" kern="0" dirty="0">
                <a:solidFill>
                  <a:srgbClr val="000000"/>
                </a:solidFill>
              </a:rPr>
              <a:t>Solo industria alimentare</a:t>
            </a: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it-IT" sz="1200" kern="0" baseline="0" dirty="0">
              <a:solidFill>
                <a:srgbClr val="000000"/>
              </a:solidFill>
            </a:endParaRP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1200" b="1" dirty="0"/>
              <a:t>Bosch CO2 Challenge</a:t>
            </a: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it-IT" sz="1200" kern="0" dirty="0">
                <a:solidFill>
                  <a:srgbClr val="000000"/>
                </a:solidFill>
              </a:rPr>
              <a:t>Solo per spostamenti </a:t>
            </a: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endParaRPr lang="en-US" sz="1200" kern="0" dirty="0">
              <a:solidFill>
                <a:srgbClr val="000000"/>
              </a:solidFill>
              <a:hlinkClick r:id="rId2"/>
            </a:endParaRP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it-IT" sz="1200" kern="0" dirty="0">
                <a:hlinkClick r:id="rId2"/>
              </a:rPr>
              <a:t>Efficienza casa</a:t>
            </a:r>
            <a:endParaRPr lang="en-US" sz="1200" kern="0" dirty="0">
              <a:hlinkClick r:id="rId2"/>
            </a:endParaRP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hlinkClick r:id="rId2"/>
              </a:rPr>
              <a:t>https://casaclima.co2-rechner.de/it_IT/footprint#panel-calc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endParaRPr lang="it-IT" sz="1400" kern="0" dirty="0" smtClean="0">
              <a:solidFill>
                <a:srgbClr val="000000"/>
              </a:solidFill>
            </a:endParaRP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it-IT" sz="1400" kern="0" dirty="0" smtClean="0">
                <a:solidFill>
                  <a:srgbClr val="000000"/>
                </a:solidFill>
              </a:rPr>
              <a:t>Europa Innovazione </a:t>
            </a: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en-US" sz="1400" kern="0" dirty="0">
                <a:solidFill>
                  <a:srgbClr val="000000"/>
                </a:solidFill>
                <a:hlinkClick r:id="rId3"/>
              </a:rPr>
              <a:t>https://www.europainnovazione.com/call-for-proposal-life-2021-limpegno-della-commissione-verso-la-transizione-verde</a:t>
            </a:r>
            <a:r>
              <a:rPr lang="en-US" sz="1400" kern="0" dirty="0" smtClean="0">
                <a:solidFill>
                  <a:srgbClr val="000000"/>
                </a:solidFill>
                <a:hlinkClick r:id="rId3"/>
              </a:rPr>
              <a:t>/</a:t>
            </a:r>
            <a:endParaRPr lang="en-US" sz="1400" kern="0" dirty="0" smtClean="0">
              <a:solidFill>
                <a:srgbClr val="000000"/>
              </a:solidFill>
            </a:endParaRP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en-US" sz="1400" kern="0" dirty="0">
                <a:solidFill>
                  <a:srgbClr val="000000"/>
                </a:solidFill>
              </a:rPr>
              <a:t>https://ec.europa.eu/info/funding-tenders/opportunities/portal/screen/how-to-participate/how-to-participate/1</a:t>
            </a:r>
          </a:p>
        </p:txBody>
      </p:sp>
    </p:spTree>
    <p:extLst>
      <p:ext uri="{BB962C8B-B14F-4D97-AF65-F5344CB8AC3E}">
        <p14:creationId xmlns:p14="http://schemas.microsoft.com/office/powerpoint/2010/main" val="72056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Background 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carbon footprint social network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" y="1421179"/>
            <a:ext cx="2890617" cy="8278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47617" y="1490333"/>
            <a:ext cx="7241114" cy="6679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Nel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2015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l’</a:t>
            </a:r>
            <a:r>
              <a:rPr kumimoji="0" lang="it-IT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ONU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ha approvato 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l’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 2030 per lo sviluppo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sostenibile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67" y="1066501"/>
            <a:ext cx="1123772" cy="11114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164" y="1572715"/>
            <a:ext cx="884714" cy="8750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2517293"/>
            <a:ext cx="1084111" cy="11486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38789" y="2334192"/>
            <a:ext cx="9007291" cy="1078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it-IT" sz="1400" kern="0" dirty="0">
                <a:solidFill>
                  <a:srgbClr val="000000"/>
                </a:solidFill>
              </a:rPr>
              <a:t>Nel </a:t>
            </a:r>
            <a:r>
              <a:rPr lang="it-IT" sz="1400" b="1" kern="0" dirty="0">
                <a:solidFill>
                  <a:srgbClr val="000000"/>
                </a:solidFill>
              </a:rPr>
              <a:t>2020 </a:t>
            </a:r>
          </a:p>
          <a:p>
            <a:pPr marL="285750" indent="-285750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400" b="1" kern="0" dirty="0">
                <a:solidFill>
                  <a:srgbClr val="000000"/>
                </a:solidFill>
              </a:rPr>
              <a:t>L’Europa</a:t>
            </a:r>
            <a:r>
              <a:rPr lang="it-IT" sz="1400" kern="0" dirty="0">
                <a:solidFill>
                  <a:srgbClr val="000000"/>
                </a:solidFill>
              </a:rPr>
              <a:t> si è impegnata sul Green Deal  per la neutralità climatica nel 2050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l’Unione Europea 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 approvato il </a:t>
            </a:r>
            <a:r>
              <a:rPr kumimoji="0" lang="it-IT" sz="1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Next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Generation </a:t>
            </a:r>
            <a:r>
              <a:rPr lang="it-IT" sz="1400" kern="0" dirty="0" err="1">
                <a:solidFill>
                  <a:srgbClr val="000000"/>
                </a:solidFill>
              </a:rPr>
              <a:t>R</a:t>
            </a:r>
            <a:r>
              <a:rPr kumimoji="0" lang="it-IT" sz="1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ecovery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Plan a supporto degli stati colpiti dal COVID-19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807" y="20279"/>
            <a:ext cx="2298818" cy="1543129"/>
          </a:xfrm>
          <a:prstGeom prst="rect">
            <a:avLst/>
          </a:prstGeom>
        </p:spPr>
      </p:pic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1338924561"/>
              </p:ext>
            </p:extLst>
          </p:nvPr>
        </p:nvGraphicFramePr>
        <p:xfrm>
          <a:off x="808755" y="3826820"/>
          <a:ext cx="3339340" cy="164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4148096" y="3882695"/>
            <a:ext cx="4745374" cy="8976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Nel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2021 l’Italia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ha istituito il ministero della transizione ecologica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3469" y="3477351"/>
            <a:ext cx="1979503" cy="112701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378237" y="4956267"/>
            <a:ext cx="4815280" cy="4207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Roberto Cingolani «</a:t>
            </a:r>
            <a:r>
              <a:rPr kumimoji="0" lang="it-IT" sz="1200" b="0" i="1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Dimiunuire</a:t>
            </a:r>
            <a:r>
              <a:rPr kumimoji="0" lang="it-IT" sz="1200" b="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la CO2 deve diventare uno sport»</a:t>
            </a:r>
          </a:p>
        </p:txBody>
      </p:sp>
    </p:spTree>
    <p:extLst>
      <p:ext uri="{BB962C8B-B14F-4D97-AF65-F5344CB8AC3E}">
        <p14:creationId xmlns:p14="http://schemas.microsoft.com/office/powerpoint/2010/main" val="44804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371" y="3819952"/>
            <a:ext cx="491147" cy="545719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 rotWithShape="1">
          <a:blip r:embed="rId3"/>
          <a:srcRect l="14444" r="12090"/>
          <a:stretch/>
        </p:blipFill>
        <p:spPr>
          <a:xfrm>
            <a:off x="3926748" y="4924958"/>
            <a:ext cx="531223" cy="542317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 rotWithShape="1">
          <a:blip r:embed="rId4"/>
          <a:srcRect b="4101"/>
          <a:stretch/>
        </p:blipFill>
        <p:spPr>
          <a:xfrm>
            <a:off x="6497455" y="3623119"/>
            <a:ext cx="685135" cy="592688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157" y="1983107"/>
            <a:ext cx="839400" cy="797535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 rotWithShape="1">
          <a:blip r:embed="rId6"/>
          <a:srcRect r="8786" b="4815"/>
          <a:stretch/>
        </p:blipFill>
        <p:spPr>
          <a:xfrm>
            <a:off x="6561153" y="4725873"/>
            <a:ext cx="769732" cy="725533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 rotWithShape="1">
          <a:blip r:embed="rId7"/>
          <a:srcRect l="10829" t="7545" b="7765"/>
          <a:stretch/>
        </p:blipFill>
        <p:spPr>
          <a:xfrm>
            <a:off x="3464060" y="1774971"/>
            <a:ext cx="825137" cy="5611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Problematica e Proposta 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carbon footprint social network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sp>
        <p:nvSpPr>
          <p:cNvPr id="30" name="CasellaDiTesto 29"/>
          <p:cNvSpPr txBox="1"/>
          <p:nvPr/>
        </p:nvSpPr>
        <p:spPr>
          <a:xfrm>
            <a:off x="2739811" y="1454902"/>
            <a:ext cx="747058" cy="4110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i="1" kern="0" dirty="0">
                <a:solidFill>
                  <a:srgbClr val="000000"/>
                </a:solidFill>
              </a:rPr>
              <a:t>Rating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21355" y="4208975"/>
            <a:ext cx="1335356" cy="4110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Consigli</a:t>
            </a:r>
            <a:r>
              <a:rPr kumimoji="0" lang="it-IT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496897" y="3745433"/>
            <a:ext cx="1325461" cy="2938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Marketing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782845" y="2160766"/>
            <a:ext cx="3107790" cy="8316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Strumento per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capire il comportamento dei cittadini e del mercato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Freccia a destra 41"/>
          <p:cNvSpPr/>
          <p:nvPr/>
        </p:nvSpPr>
        <p:spPr>
          <a:xfrm>
            <a:off x="8709" y="3143060"/>
            <a:ext cx="3060401" cy="307886"/>
          </a:xfrm>
          <a:prstGeom prst="rightArrow">
            <a:avLst>
              <a:gd name="adj1" fmla="val 38653"/>
              <a:gd name="adj2" fmla="val 50000"/>
            </a:avLst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3" name="Freccia a sinistra 42"/>
          <p:cNvSpPr/>
          <p:nvPr/>
        </p:nvSpPr>
        <p:spPr>
          <a:xfrm>
            <a:off x="7589915" y="3140969"/>
            <a:ext cx="3379710" cy="277602"/>
          </a:xfrm>
          <a:prstGeom prst="leftArrow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91602" y="1472255"/>
            <a:ext cx="1325461" cy="2938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Informazione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167071" y="4997751"/>
            <a:ext cx="2570900" cy="4110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Accesso</a:t>
            </a:r>
            <a:r>
              <a:rPr kumimoji="0" lang="it-IT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ai fondi Europei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607333" y="4852104"/>
            <a:ext cx="2027128" cy="2938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Sensibilizzazione</a:t>
            </a:r>
            <a:r>
              <a:rPr kumimoji="0" lang="it-IT" sz="18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Ovale 43"/>
          <p:cNvSpPr/>
          <p:nvPr/>
        </p:nvSpPr>
        <p:spPr>
          <a:xfrm>
            <a:off x="3292360" y="1501642"/>
            <a:ext cx="1080000" cy="108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5" name="Ovale 44"/>
          <p:cNvSpPr/>
          <p:nvPr/>
        </p:nvSpPr>
        <p:spPr>
          <a:xfrm>
            <a:off x="6416897" y="1824118"/>
            <a:ext cx="1080000" cy="108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6" name="Ovale 45"/>
          <p:cNvSpPr/>
          <p:nvPr/>
        </p:nvSpPr>
        <p:spPr>
          <a:xfrm>
            <a:off x="6377339" y="4548640"/>
            <a:ext cx="1080000" cy="108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7" name="Ovale 46"/>
          <p:cNvSpPr/>
          <p:nvPr/>
        </p:nvSpPr>
        <p:spPr>
          <a:xfrm>
            <a:off x="2720746" y="3745433"/>
            <a:ext cx="707783" cy="72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8" name="Ovale 47"/>
          <p:cNvSpPr/>
          <p:nvPr/>
        </p:nvSpPr>
        <p:spPr>
          <a:xfrm>
            <a:off x="3832360" y="4833105"/>
            <a:ext cx="720000" cy="72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58" name="Connettore diritto 57"/>
          <p:cNvCxnSpPr>
            <a:stCxn id="44" idx="5"/>
            <a:endCxn id="38" idx="1"/>
          </p:cNvCxnSpPr>
          <p:nvPr/>
        </p:nvCxnSpPr>
        <p:spPr>
          <a:xfrm>
            <a:off x="4214198" y="2423480"/>
            <a:ext cx="403201" cy="497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/>
          <p:cNvCxnSpPr>
            <a:stCxn id="45" idx="3"/>
            <a:endCxn id="38" idx="7"/>
          </p:cNvCxnSpPr>
          <p:nvPr/>
        </p:nvCxnSpPr>
        <p:spPr>
          <a:xfrm flipH="1">
            <a:off x="5635633" y="2745956"/>
            <a:ext cx="939426" cy="17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/>
          <p:cNvCxnSpPr>
            <a:stCxn id="46" idx="1"/>
            <a:endCxn id="38" idx="5"/>
          </p:cNvCxnSpPr>
          <p:nvPr/>
        </p:nvCxnSpPr>
        <p:spPr>
          <a:xfrm flipH="1" flipV="1">
            <a:off x="5635633" y="3938875"/>
            <a:ext cx="899868" cy="767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/>
          <p:cNvCxnSpPr>
            <a:stCxn id="48" idx="0"/>
            <a:endCxn id="38" idx="3"/>
          </p:cNvCxnSpPr>
          <p:nvPr/>
        </p:nvCxnSpPr>
        <p:spPr>
          <a:xfrm flipV="1">
            <a:off x="4192360" y="3938875"/>
            <a:ext cx="425039" cy="894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/>
          <p:cNvCxnSpPr>
            <a:stCxn id="47" idx="7"/>
            <a:endCxn id="38" idx="2"/>
          </p:cNvCxnSpPr>
          <p:nvPr/>
        </p:nvCxnSpPr>
        <p:spPr>
          <a:xfrm flipV="1">
            <a:off x="3324877" y="3429758"/>
            <a:ext cx="1081639" cy="4211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magine 7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839" y="3432276"/>
            <a:ext cx="1041559" cy="691644"/>
          </a:xfrm>
          <a:prstGeom prst="rect">
            <a:avLst/>
          </a:prstGeom>
        </p:spPr>
      </p:pic>
      <p:sp>
        <p:nvSpPr>
          <p:cNvPr id="81" name="Rettangolo 80"/>
          <p:cNvSpPr/>
          <p:nvPr/>
        </p:nvSpPr>
        <p:spPr>
          <a:xfrm>
            <a:off x="-209094" y="2125712"/>
            <a:ext cx="3341462" cy="97719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kern="0" dirty="0">
                <a:solidFill>
                  <a:schemeClr val="accent2">
                    <a:lumMod val="50000"/>
                  </a:schemeClr>
                </a:solidFill>
              </a:rPr>
              <a:t>Strumento per capire l’impatto ambientale delle proprie azioni </a:t>
            </a:r>
            <a:endParaRPr lang="en-US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2" name="Connettore diritto 81"/>
          <p:cNvCxnSpPr>
            <a:stCxn id="49" idx="1"/>
            <a:endCxn id="38" idx="6"/>
          </p:cNvCxnSpPr>
          <p:nvPr/>
        </p:nvCxnSpPr>
        <p:spPr>
          <a:xfrm flipH="1" flipV="1">
            <a:off x="5846516" y="3429758"/>
            <a:ext cx="689619" cy="1206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/>
          <p:cNvCxnSpPr>
            <a:stCxn id="44" idx="7"/>
            <a:endCxn id="142" idx="2"/>
          </p:cNvCxnSpPr>
          <p:nvPr/>
        </p:nvCxnSpPr>
        <p:spPr>
          <a:xfrm>
            <a:off x="4214198" y="1659804"/>
            <a:ext cx="406725" cy="218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/>
          <p:cNvCxnSpPr>
            <a:stCxn id="47" idx="5"/>
            <a:endCxn id="46" idx="2"/>
          </p:cNvCxnSpPr>
          <p:nvPr/>
        </p:nvCxnSpPr>
        <p:spPr>
          <a:xfrm>
            <a:off x="3324877" y="4359991"/>
            <a:ext cx="3052462" cy="7286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/>
          <p:cNvCxnSpPr>
            <a:stCxn id="48" idx="6"/>
            <a:endCxn id="49" idx="3"/>
          </p:cNvCxnSpPr>
          <p:nvPr/>
        </p:nvCxnSpPr>
        <p:spPr>
          <a:xfrm flipV="1">
            <a:off x="4552360" y="4186769"/>
            <a:ext cx="1983775" cy="10063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/>
          <p:cNvCxnSpPr>
            <a:stCxn id="47" idx="0"/>
          </p:cNvCxnSpPr>
          <p:nvPr/>
        </p:nvCxnSpPr>
        <p:spPr>
          <a:xfrm flipV="1">
            <a:off x="3074638" y="2513329"/>
            <a:ext cx="540906" cy="1232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/>
          <p:cNvCxnSpPr>
            <a:stCxn id="48" idx="1"/>
            <a:endCxn id="44" idx="4"/>
          </p:cNvCxnSpPr>
          <p:nvPr/>
        </p:nvCxnSpPr>
        <p:spPr>
          <a:xfrm flipH="1" flipV="1">
            <a:off x="3832360" y="2581642"/>
            <a:ext cx="105442" cy="2356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4406516" y="2709758"/>
            <a:ext cx="1440000" cy="144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706855" y="3077053"/>
            <a:ext cx="861600" cy="752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it-IT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BIG </a:t>
            </a:r>
          </a:p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it-IT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endParaRPr lang="en-US" sz="2400" b="1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5" name="Connettore diritto 104"/>
          <p:cNvCxnSpPr>
            <a:stCxn id="49" idx="0"/>
            <a:endCxn id="44" idx="6"/>
          </p:cNvCxnSpPr>
          <p:nvPr/>
        </p:nvCxnSpPr>
        <p:spPr>
          <a:xfrm flipH="1" flipV="1">
            <a:off x="4372360" y="2041642"/>
            <a:ext cx="2481973" cy="13769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Immagine 12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04265" y="3546217"/>
            <a:ext cx="770757" cy="780392"/>
          </a:xfrm>
          <a:prstGeom prst="rect">
            <a:avLst/>
          </a:prstGeom>
        </p:spPr>
      </p:pic>
      <p:sp>
        <p:nvSpPr>
          <p:cNvPr id="49" name="Ovale 48"/>
          <p:cNvSpPr/>
          <p:nvPr/>
        </p:nvSpPr>
        <p:spPr>
          <a:xfrm>
            <a:off x="6404333" y="3418571"/>
            <a:ext cx="900000" cy="90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31" name="Immagine 130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2588" y="3593969"/>
            <a:ext cx="689934" cy="676867"/>
          </a:xfrm>
          <a:prstGeom prst="rect">
            <a:avLst/>
          </a:prstGeom>
        </p:spPr>
      </p:pic>
      <p:cxnSp>
        <p:nvCxnSpPr>
          <p:cNvPr id="132" name="Connettore diritto 131"/>
          <p:cNvCxnSpPr>
            <a:stCxn id="45" idx="4"/>
            <a:endCxn id="49" idx="7"/>
          </p:cNvCxnSpPr>
          <p:nvPr/>
        </p:nvCxnSpPr>
        <p:spPr>
          <a:xfrm>
            <a:off x="6956897" y="2904118"/>
            <a:ext cx="215634" cy="6462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ttangolo 134"/>
          <p:cNvSpPr/>
          <p:nvPr/>
        </p:nvSpPr>
        <p:spPr>
          <a:xfrm>
            <a:off x="0" y="2050376"/>
            <a:ext cx="2925020" cy="106446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6" name="Rettangolo 135"/>
          <p:cNvSpPr/>
          <p:nvPr/>
        </p:nvSpPr>
        <p:spPr>
          <a:xfrm>
            <a:off x="7789000" y="2041642"/>
            <a:ext cx="3169556" cy="106446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37" name="Immagine 13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646" y="4465433"/>
            <a:ext cx="568773" cy="981354"/>
          </a:xfrm>
          <a:prstGeom prst="rect">
            <a:avLst/>
          </a:prstGeom>
        </p:spPr>
      </p:pic>
      <p:pic>
        <p:nvPicPr>
          <p:cNvPr id="141" name="Immagine 140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4786965" y="1328158"/>
            <a:ext cx="791472" cy="711994"/>
          </a:xfrm>
          <a:prstGeom prst="rect">
            <a:avLst/>
          </a:prstGeom>
        </p:spPr>
      </p:pic>
      <p:sp>
        <p:nvSpPr>
          <p:cNvPr id="142" name="Ovale 141"/>
          <p:cNvSpPr/>
          <p:nvPr/>
        </p:nvSpPr>
        <p:spPr>
          <a:xfrm>
            <a:off x="4620923" y="1141642"/>
            <a:ext cx="1080000" cy="108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143" name="Connettore diritto 142"/>
          <p:cNvCxnSpPr>
            <a:stCxn id="142" idx="4"/>
            <a:endCxn id="38" idx="0"/>
          </p:cNvCxnSpPr>
          <p:nvPr/>
        </p:nvCxnSpPr>
        <p:spPr>
          <a:xfrm flipH="1">
            <a:off x="5126516" y="2221642"/>
            <a:ext cx="34407" cy="488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/>
          <p:cNvCxnSpPr>
            <a:stCxn id="142" idx="6"/>
          </p:cNvCxnSpPr>
          <p:nvPr/>
        </p:nvCxnSpPr>
        <p:spPr>
          <a:xfrm>
            <a:off x="5700923" y="1681642"/>
            <a:ext cx="721329" cy="5780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asellaDiTesto 148"/>
          <p:cNvSpPr txBox="1"/>
          <p:nvPr/>
        </p:nvSpPr>
        <p:spPr>
          <a:xfrm>
            <a:off x="5522974" y="968707"/>
            <a:ext cx="1325461" cy="2938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Feed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CasellaDiTesto 157"/>
          <p:cNvSpPr txBox="1"/>
          <p:nvPr/>
        </p:nvSpPr>
        <p:spPr>
          <a:xfrm>
            <a:off x="7782845" y="758213"/>
            <a:ext cx="2454992" cy="1007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kern="0" noProof="0" dirty="0">
                <a:solidFill>
                  <a:srgbClr val="000000"/>
                </a:solidFill>
              </a:rPr>
              <a:t>Social network mirato all’</a:t>
            </a:r>
            <a:r>
              <a:rPr lang="it-IT" b="1" kern="0" noProof="0" dirty="0" err="1">
                <a:solidFill>
                  <a:srgbClr val="000000"/>
                </a:solidFill>
              </a:rPr>
              <a:t>ecosostenibilità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9" name="Nuvola 158"/>
          <p:cNvSpPr/>
          <p:nvPr/>
        </p:nvSpPr>
        <p:spPr>
          <a:xfrm>
            <a:off x="7388435" y="259200"/>
            <a:ext cx="3453776" cy="1574703"/>
          </a:xfrm>
          <a:prstGeom prst="cloud">
            <a:avLst/>
          </a:pr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39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magin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02" y="4518266"/>
            <a:ext cx="1250146" cy="823002"/>
          </a:xfrm>
          <a:prstGeom prst="rect">
            <a:avLst/>
          </a:prstGeom>
        </p:spPr>
      </p:pic>
      <p:pic>
        <p:nvPicPr>
          <p:cNvPr id="68" name="Immagine 6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8556" y="3895681"/>
            <a:ext cx="793226" cy="900178"/>
          </a:xfrm>
          <a:prstGeom prst="rect">
            <a:avLst/>
          </a:prstGeom>
        </p:spPr>
      </p:pic>
      <p:sp>
        <p:nvSpPr>
          <p:cNvPr id="67" name="Rettangolo 66"/>
          <p:cNvSpPr/>
          <p:nvPr/>
        </p:nvSpPr>
        <p:spPr>
          <a:xfrm>
            <a:off x="526685" y="3050193"/>
            <a:ext cx="9962744" cy="4903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3" name="Torta 22"/>
          <p:cNvSpPr/>
          <p:nvPr/>
        </p:nvSpPr>
        <p:spPr>
          <a:xfrm>
            <a:off x="3324600" y="1186349"/>
            <a:ext cx="4320000" cy="4320000"/>
          </a:xfrm>
          <a:prstGeom prst="pie">
            <a:avLst>
              <a:gd name="adj1" fmla="val 16344556"/>
              <a:gd name="adj2" fmla="val 19613511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4" name="Torta 23"/>
          <p:cNvSpPr/>
          <p:nvPr/>
        </p:nvSpPr>
        <p:spPr>
          <a:xfrm>
            <a:off x="3324600" y="1186349"/>
            <a:ext cx="4320000" cy="4320000"/>
          </a:xfrm>
          <a:prstGeom prst="pie">
            <a:avLst>
              <a:gd name="adj1" fmla="val 1472949"/>
              <a:gd name="adj2" fmla="val 5292654"/>
            </a:avLst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Torta 9"/>
          <p:cNvSpPr/>
          <p:nvPr/>
        </p:nvSpPr>
        <p:spPr>
          <a:xfrm>
            <a:off x="3324600" y="1172720"/>
            <a:ext cx="4320000" cy="4320000"/>
          </a:xfrm>
          <a:prstGeom prst="pie">
            <a:avLst>
              <a:gd name="adj1" fmla="val 19868054"/>
              <a:gd name="adj2" fmla="val 1324332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6" name="Torta 25"/>
          <p:cNvSpPr/>
          <p:nvPr/>
        </p:nvSpPr>
        <p:spPr>
          <a:xfrm>
            <a:off x="3297553" y="1221185"/>
            <a:ext cx="4320000" cy="4320000"/>
          </a:xfrm>
          <a:prstGeom prst="pie">
            <a:avLst>
              <a:gd name="adj1" fmla="val 13469475"/>
              <a:gd name="adj2" fmla="val 1619282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8" name="Torta 27"/>
          <p:cNvSpPr/>
          <p:nvPr/>
        </p:nvSpPr>
        <p:spPr>
          <a:xfrm>
            <a:off x="3316561" y="1199978"/>
            <a:ext cx="4320000" cy="4320000"/>
          </a:xfrm>
          <a:prstGeom prst="pie">
            <a:avLst>
              <a:gd name="adj1" fmla="val 11159265"/>
              <a:gd name="adj2" fmla="val 13279868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0" name="Torta 29"/>
          <p:cNvSpPr/>
          <p:nvPr/>
        </p:nvSpPr>
        <p:spPr>
          <a:xfrm>
            <a:off x="3280010" y="1206009"/>
            <a:ext cx="4320000" cy="4320000"/>
          </a:xfrm>
          <a:prstGeom prst="pie">
            <a:avLst>
              <a:gd name="adj1" fmla="val 8573188"/>
              <a:gd name="adj2" fmla="val 10963456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Campi di azione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carbon footprint social network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29" name="CasellaDiTesto 28"/>
          <p:cNvSpPr txBox="1"/>
          <p:nvPr/>
        </p:nvSpPr>
        <p:spPr>
          <a:xfrm>
            <a:off x="758574" y="3087632"/>
            <a:ext cx="2243131" cy="42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Profilo</a:t>
            </a:r>
            <a:r>
              <a:rPr kumimoji="0" lang="it-IT" sz="24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Privato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Torta 4"/>
          <p:cNvSpPr/>
          <p:nvPr/>
        </p:nvSpPr>
        <p:spPr>
          <a:xfrm>
            <a:off x="3307057" y="1203767"/>
            <a:ext cx="4320000" cy="4320000"/>
          </a:xfrm>
          <a:prstGeom prst="pie">
            <a:avLst>
              <a:gd name="adj1" fmla="val 5399382"/>
              <a:gd name="adj2" fmla="val 8381469"/>
            </a:avLst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631611" y="3102447"/>
            <a:ext cx="2835983" cy="4066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Profilo</a:t>
            </a:r>
            <a:r>
              <a:rPr kumimoji="0" lang="it-IT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aziendale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08995" y="2692673"/>
            <a:ext cx="984455" cy="317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Trasporti</a:t>
            </a:r>
            <a:r>
              <a:rPr kumimoji="0" lang="it-IT" sz="1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651307" y="3621188"/>
            <a:ext cx="887267" cy="344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Alimenti</a:t>
            </a:r>
            <a:r>
              <a:rPr kumimoji="0" lang="it-IT" sz="1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46658" y="1868116"/>
            <a:ext cx="645980" cy="3387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616041" y="4532082"/>
            <a:ext cx="568785" cy="3687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Beni</a:t>
            </a:r>
            <a:r>
              <a:rPr kumimoji="0" lang="it-IT" sz="1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657370" y="1871258"/>
            <a:ext cx="1234252" cy="3491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Produzione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43358" y="3131318"/>
            <a:ext cx="1349480" cy="296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Collaboratori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38711" y="4476212"/>
            <a:ext cx="791646" cy="3337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Attività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7" y="2201730"/>
            <a:ext cx="459967" cy="865283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355074" y="1461485"/>
            <a:ext cx="1196488" cy="461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Bosch CO2</a:t>
            </a: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Challenge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576975" y="5564866"/>
            <a:ext cx="825918" cy="3374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Aree verdi  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475879" y="1612857"/>
            <a:ext cx="1173507" cy="324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Carbon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footprint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984"/>
          <a:stretch/>
        </p:blipFill>
        <p:spPr>
          <a:xfrm>
            <a:off x="7608821" y="880425"/>
            <a:ext cx="843015" cy="78646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345" y="4952105"/>
            <a:ext cx="1288629" cy="680023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9374825" y="5063538"/>
            <a:ext cx="655100" cy="344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Mensa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9110712" y="1447676"/>
            <a:ext cx="1540262" cy="363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Mobility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management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857" y="2090022"/>
            <a:ext cx="1200518" cy="574161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1024352" y="5320214"/>
            <a:ext cx="801182" cy="345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kern="0" dirty="0">
                <a:solidFill>
                  <a:srgbClr val="000000"/>
                </a:solidFill>
              </a:rPr>
              <a:t>Packaging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1262288" y="4222718"/>
            <a:ext cx="1346960" cy="320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Aliment</a:t>
            </a:r>
            <a:r>
              <a:rPr lang="it-IT" sz="1200" kern="0" dirty="0">
                <a:solidFill>
                  <a:srgbClr val="000000"/>
                </a:solidFill>
              </a:rPr>
              <a:t>i </a:t>
            </a: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 stagione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110845" y="4462488"/>
            <a:ext cx="448018" cy="312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Km 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315" y="946476"/>
            <a:ext cx="764406" cy="636692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0383" y="4880463"/>
            <a:ext cx="607120" cy="585043"/>
          </a:xfrm>
          <a:prstGeom prst="rect">
            <a:avLst/>
          </a:prstGeom>
        </p:spPr>
      </p:pic>
      <p:sp>
        <p:nvSpPr>
          <p:cNvPr id="53" name="CasellaDiTesto 52"/>
          <p:cNvSpPr txBox="1"/>
          <p:nvPr/>
        </p:nvSpPr>
        <p:spPr>
          <a:xfrm>
            <a:off x="2767188" y="5396971"/>
            <a:ext cx="1788683" cy="248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kern="0" dirty="0">
                <a:solidFill>
                  <a:srgbClr val="000000"/>
                </a:solidFill>
              </a:rPr>
              <a:t>Raccolta differenziata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74" b="100000" l="14786" r="78104"/>
                    </a14:imgEffect>
                  </a14:imgLayer>
                </a14:imgProps>
              </a:ext>
            </a:extLst>
          </a:blip>
          <a:srcRect l="14428" t="8736" r="22421"/>
          <a:stretch/>
        </p:blipFill>
        <p:spPr>
          <a:xfrm>
            <a:off x="4852449" y="2543697"/>
            <a:ext cx="1245455" cy="1548000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423" y="751646"/>
            <a:ext cx="359046" cy="378893"/>
          </a:xfrm>
          <a:prstGeom prst="rect">
            <a:avLst/>
          </a:prstGeom>
        </p:spPr>
      </p:pic>
      <p:sp>
        <p:nvSpPr>
          <p:cNvPr id="58" name="CasellaDiTesto 57"/>
          <p:cNvSpPr txBox="1"/>
          <p:nvPr/>
        </p:nvSpPr>
        <p:spPr>
          <a:xfrm>
            <a:off x="2572179" y="1577866"/>
            <a:ext cx="697841" cy="205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kern="0" noProof="0" dirty="0">
                <a:solidFill>
                  <a:srgbClr val="000000"/>
                </a:solidFill>
              </a:rPr>
              <a:t>Edificio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2582508" y="1752506"/>
            <a:ext cx="1273329" cy="2634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kern="0" noProof="0" dirty="0">
                <a:solidFill>
                  <a:srgbClr val="000000"/>
                </a:solidFill>
              </a:rPr>
              <a:t>Elettrodomestici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116026" y="1127453"/>
            <a:ext cx="697841" cy="205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kern="0" dirty="0">
                <a:solidFill>
                  <a:srgbClr val="000000"/>
                </a:solidFill>
              </a:rPr>
              <a:t>Clima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Fumetto 4 61"/>
          <p:cNvSpPr/>
          <p:nvPr/>
        </p:nvSpPr>
        <p:spPr>
          <a:xfrm flipH="1">
            <a:off x="284633" y="1319312"/>
            <a:ext cx="1289102" cy="658852"/>
          </a:xfrm>
          <a:prstGeom prst="cloudCallout">
            <a:avLst>
              <a:gd name="adj1" fmla="val 41317"/>
              <a:gd name="adj2" fmla="val 7704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0192" y="1805240"/>
            <a:ext cx="837384" cy="644142"/>
          </a:xfrm>
          <a:prstGeom prst="rect">
            <a:avLst/>
          </a:prstGeom>
        </p:spPr>
      </p:pic>
      <p:sp>
        <p:nvSpPr>
          <p:cNvPr id="64" name="CasellaDiTesto 63"/>
          <p:cNvSpPr txBox="1"/>
          <p:nvPr/>
        </p:nvSpPr>
        <p:spPr>
          <a:xfrm>
            <a:off x="1624848" y="2728248"/>
            <a:ext cx="873713" cy="236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kern="0" noProof="0" dirty="0">
                <a:solidFill>
                  <a:srgbClr val="000000"/>
                </a:solidFill>
              </a:rPr>
              <a:t>E-</a:t>
            </a:r>
            <a:r>
              <a:rPr lang="it-IT" sz="1200" kern="0" noProof="0" dirty="0" err="1">
                <a:solidFill>
                  <a:srgbClr val="000000"/>
                </a:solidFill>
              </a:rPr>
              <a:t>Mobility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1543513" y="2485738"/>
            <a:ext cx="873713" cy="236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kern="0" noProof="0" dirty="0" err="1">
                <a:solidFill>
                  <a:srgbClr val="000000"/>
                </a:solidFill>
              </a:rPr>
              <a:t>Sharing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8603644" y="2603266"/>
            <a:ext cx="1142276" cy="363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Smart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working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81530" y="556710"/>
            <a:ext cx="1061311" cy="982695"/>
          </a:xfrm>
          <a:prstGeom prst="rect">
            <a:avLst/>
          </a:prstGeom>
        </p:spPr>
      </p:pic>
      <p:pic>
        <p:nvPicPr>
          <p:cNvPr id="72" name="Immagine 71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8465" y="14055"/>
            <a:ext cx="882796" cy="1058989"/>
          </a:xfrm>
          <a:prstGeom prst="rect">
            <a:avLst/>
          </a:prstGeom>
        </p:spPr>
      </p:pic>
      <p:sp>
        <p:nvSpPr>
          <p:cNvPr id="73" name="CasellaDiTesto 72"/>
          <p:cNvSpPr txBox="1"/>
          <p:nvPr/>
        </p:nvSpPr>
        <p:spPr>
          <a:xfrm>
            <a:off x="5991395" y="971330"/>
            <a:ext cx="1477385" cy="3216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Consumi e produzioni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4" name="Immagine 73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3620" y="4294203"/>
            <a:ext cx="1088189" cy="7667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02541" y="3570003"/>
            <a:ext cx="813160" cy="4294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it-IT" sz="2400" b="1" kern="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endParaRPr lang="en-US" sz="24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8932760" y="3662261"/>
            <a:ext cx="813160" cy="4294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it-IT" sz="2400" b="1" kern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SaaS</a:t>
            </a:r>
            <a:endParaRPr lang="en-US" sz="24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83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Timeline</a:t>
            </a:r>
            <a:r>
              <a:rPr lang="it-IT" dirty="0" smtClean="0"/>
              <a:t> and </a:t>
            </a:r>
            <a:r>
              <a:rPr lang="it-IT" dirty="0" err="1" smtClean="0"/>
              <a:t>Steps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The carbon footprint social network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5" name="CasellaDiTesto 4"/>
          <p:cNvSpPr txBox="1"/>
          <p:nvPr/>
        </p:nvSpPr>
        <p:spPr>
          <a:xfrm>
            <a:off x="501138" y="1414799"/>
            <a:ext cx="2858977" cy="1566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Creazione dell’</a:t>
            </a: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 criteri di valutazione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400" kern="0" dirty="0" smtClean="0">
                <a:solidFill>
                  <a:srgbClr val="000000"/>
                </a:solidFill>
              </a:rPr>
              <a:t>Home page (Profilo)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Campi di azione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400" kern="0" dirty="0" smtClean="0">
                <a:solidFill>
                  <a:srgbClr val="000000"/>
                </a:solidFill>
              </a:rPr>
              <a:t>Localizzazione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26966" y="1404370"/>
            <a:ext cx="4409103" cy="19124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Raccolta informazioni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400" kern="0" dirty="0" smtClean="0">
                <a:solidFill>
                  <a:srgbClr val="000000"/>
                </a:solidFill>
              </a:rPr>
              <a:t>Bosch </a:t>
            </a:r>
            <a:r>
              <a:rPr lang="it-IT" sz="1400" kern="0" dirty="0" err="1" smtClean="0">
                <a:solidFill>
                  <a:srgbClr val="000000"/>
                </a:solidFill>
              </a:rPr>
              <a:t>employes</a:t>
            </a:r>
            <a:r>
              <a:rPr lang="it-IT" sz="1400" kern="0" dirty="0" smtClean="0">
                <a:solidFill>
                  <a:srgbClr val="000000"/>
                </a:solidFill>
              </a:rPr>
              <a:t> (questionari)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Bosch Cross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Divisio</a:t>
            </a:r>
            <a:r>
              <a:rPr lang="it-IT" sz="1400" kern="0" dirty="0" smtClean="0">
                <a:solidFill>
                  <a:srgbClr val="000000"/>
                </a:solidFill>
              </a:rPr>
              <a:t>n (Smart Home,  Bosch CO2 </a:t>
            </a:r>
            <a:r>
              <a:rPr lang="it-IT" sz="1400" kern="0" dirty="0" err="1" smtClean="0">
                <a:solidFill>
                  <a:srgbClr val="000000"/>
                </a:solidFill>
              </a:rPr>
              <a:t>challenge</a:t>
            </a:r>
            <a:r>
              <a:rPr lang="it-IT" sz="1400" kern="0" dirty="0" smtClean="0">
                <a:solidFill>
                  <a:srgbClr val="000000"/>
                </a:solidFill>
              </a:rPr>
              <a:t>, Bosch Production </a:t>
            </a:r>
            <a:r>
              <a:rPr lang="it-IT" sz="1400" kern="0" dirty="0" err="1" smtClean="0">
                <a:solidFill>
                  <a:srgbClr val="000000"/>
                </a:solidFill>
              </a:rPr>
              <a:t>Plant</a:t>
            </a:r>
            <a:r>
              <a:rPr lang="it-IT" sz="1400" kern="0" dirty="0" smtClean="0">
                <a:solidFill>
                  <a:srgbClr val="000000"/>
                </a:solidFill>
              </a:rPr>
              <a:t>, Start up)  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75254" y="2815659"/>
            <a:ext cx="2192775" cy="1350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kern="0" dirty="0" smtClean="0">
                <a:solidFill>
                  <a:srgbClr val="000000"/>
                </a:solidFill>
              </a:rPr>
              <a:t>Elaborazione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delle informazioni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400" kern="0" dirty="0" smtClean="0">
                <a:solidFill>
                  <a:srgbClr val="000000"/>
                </a:solidFill>
              </a:rPr>
              <a:t>Analisi statistiche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400" kern="0" dirty="0" err="1" smtClean="0">
                <a:solidFill>
                  <a:srgbClr val="000000"/>
                </a:solidFill>
              </a:rPr>
              <a:t>Footprint</a:t>
            </a:r>
            <a:r>
              <a:rPr lang="it-IT" sz="1400" kern="0" dirty="0" smtClean="0">
                <a:solidFill>
                  <a:srgbClr val="000000"/>
                </a:solidFill>
              </a:rPr>
              <a:t> </a:t>
            </a:r>
            <a:r>
              <a:rPr lang="it-IT" sz="1400" kern="0" dirty="0" err="1" smtClean="0">
                <a:solidFill>
                  <a:srgbClr val="000000"/>
                </a:solidFill>
              </a:rPr>
              <a:t>calculator</a:t>
            </a:r>
            <a:r>
              <a:rPr lang="it-IT" sz="1400" kern="0" dirty="0" smtClean="0">
                <a:solidFill>
                  <a:srgbClr val="000000"/>
                </a:solidFill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469452" y="3519192"/>
            <a:ext cx="1363388" cy="427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Condivisione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14629" y="3216682"/>
            <a:ext cx="6359980" cy="27443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7025643" y="4137271"/>
            <a:ext cx="3342549" cy="236783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10845" y="1323958"/>
            <a:ext cx="2880995" cy="1800812"/>
          </a:xfrm>
          <a:prstGeom prst="rect">
            <a:avLst/>
          </a:prstGeom>
          <a:noFill/>
          <a:ln w="38100" cap="flat" cmpd="sng" algn="ctr">
            <a:solidFill>
              <a:srgbClr val="3F136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2" name="Immagine 11" descr="Smartphone Icona Moderno · Grafica vettoriale gratuita su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36" y="283129"/>
            <a:ext cx="2130768" cy="2636021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9201000" y="1082664"/>
            <a:ext cx="1495678" cy="912383"/>
            <a:chOff x="6201038" y="1658884"/>
            <a:chExt cx="1738635" cy="1089496"/>
          </a:xfrm>
        </p:grpSpPr>
        <p:sp>
          <p:nvSpPr>
            <p:cNvPr id="14" name="Ovale 13"/>
            <p:cNvSpPr/>
            <p:nvPr/>
          </p:nvSpPr>
          <p:spPr>
            <a:xfrm>
              <a:off x="6202135" y="1663632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5" name="Torta 14"/>
            <p:cNvSpPr/>
            <p:nvPr/>
          </p:nvSpPr>
          <p:spPr>
            <a:xfrm>
              <a:off x="6212021" y="1668380"/>
              <a:ext cx="1080000" cy="1080000"/>
            </a:xfrm>
            <a:prstGeom prst="pie">
              <a:avLst>
                <a:gd name="adj1" fmla="val 8162731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6201038" y="1658884"/>
              <a:ext cx="1738635" cy="1080000"/>
              <a:chOff x="6221906" y="1666006"/>
              <a:chExt cx="1738635" cy="1080000"/>
            </a:xfrm>
          </p:grpSpPr>
          <p:sp>
            <p:nvSpPr>
              <p:cNvPr id="17" name="Torta 16"/>
              <p:cNvSpPr/>
              <p:nvPr/>
            </p:nvSpPr>
            <p:spPr>
              <a:xfrm>
                <a:off x="6221906" y="1666006"/>
                <a:ext cx="1080000" cy="1080000"/>
              </a:xfrm>
              <a:prstGeom prst="pie">
                <a:avLst>
                  <a:gd name="adj1" fmla="val 0"/>
                  <a:gd name="adj2" fmla="val 8249981"/>
                </a:avLst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6281338" y="1971521"/>
                <a:ext cx="961135" cy="250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home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6510485" y="2334952"/>
                <a:ext cx="961135" cy="250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shopping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6797463" y="1834690"/>
                <a:ext cx="1163078" cy="260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community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" name="Triangolo isoscele 20"/>
          <p:cNvSpPr/>
          <p:nvPr/>
        </p:nvSpPr>
        <p:spPr>
          <a:xfrm>
            <a:off x="273050" y="3407096"/>
            <a:ext cx="315253" cy="227051"/>
          </a:xfrm>
          <a:prstGeom prst="triangle">
            <a:avLst/>
          </a:prstGeom>
          <a:solidFill>
            <a:srgbClr val="00206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8386" y="3726059"/>
            <a:ext cx="597615" cy="2579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Today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790498" y="3712217"/>
            <a:ext cx="2894565" cy="3476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kern="0" dirty="0">
                <a:solidFill>
                  <a:schemeClr val="bg1"/>
                </a:solidFill>
              </a:rPr>
              <a:t> </a:t>
            </a:r>
            <a:r>
              <a:rPr lang="it-IT" sz="1400" kern="0" dirty="0" smtClean="0">
                <a:solidFill>
                  <a:schemeClr val="bg1"/>
                </a:solidFill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Definizione budget e finanziamenti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272970" y="4793435"/>
            <a:ext cx="1979782" cy="71485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kern="0" dirty="0">
                <a:solidFill>
                  <a:schemeClr val="bg1"/>
                </a:solidFill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EU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Innovazione </a:t>
            </a:r>
            <a:r>
              <a:rPr lang="en-US" sz="1400" dirty="0"/>
              <a:t>Horizon</a:t>
            </a:r>
            <a:endParaRPr kumimoji="0" lang="it-IT" sz="1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  LIFE </a:t>
            </a:r>
            <a:r>
              <a:rPr lang="en-US" sz="1400" dirty="0"/>
              <a:t>Clean Energy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090935" y="3720926"/>
            <a:ext cx="2631411" cy="34767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App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interface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it-IT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implementation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2" name="Immagine 31" descr="Question mark 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4" y="3129341"/>
            <a:ext cx="848857" cy="1273286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746001" y="4201793"/>
            <a:ext cx="3657600" cy="11297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Creazione di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una </a:t>
            </a:r>
            <a:r>
              <a:rPr lang="it-IT" sz="1400" kern="0" dirty="0">
                <a:solidFill>
                  <a:srgbClr val="000000"/>
                </a:solidFill>
              </a:rPr>
              <a:t>U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 utente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Definizione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dei criteri di valutazione (ambientale ed energetico</a:t>
            </a:r>
            <a:r>
              <a:rPr lang="it-IT" sz="1400" kern="0" dirty="0" smtClean="0">
                <a:solidFill>
                  <a:srgbClr val="000000"/>
                </a:solidFill>
              </a:rPr>
              <a:t>)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560512" y="4461063"/>
            <a:ext cx="1174185" cy="3547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kern="0" dirty="0" smtClean="0">
                <a:solidFill>
                  <a:schemeClr val="bg1"/>
                </a:solidFill>
              </a:rPr>
              <a:t>    Analisi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8862160" y="4461063"/>
            <a:ext cx="1744880" cy="354796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kern="0" dirty="0" smtClean="0">
                <a:solidFill>
                  <a:schemeClr val="bg1"/>
                </a:solidFill>
              </a:rPr>
              <a:t>    Implementazione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37" name="Connettore 2 36"/>
          <p:cNvCxnSpPr>
            <a:stCxn id="26" idx="0"/>
            <a:endCxn id="24" idx="2"/>
          </p:cNvCxnSpPr>
          <p:nvPr/>
        </p:nvCxnSpPr>
        <p:spPr>
          <a:xfrm flipH="1" flipV="1">
            <a:off x="5237781" y="4059893"/>
            <a:ext cx="25080" cy="73354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67B419"/>
                </a:solidFill>
              </a:rPr>
              <a:t>Implementazione</a:t>
            </a:r>
            <a:endParaRPr lang="en-US" dirty="0">
              <a:solidFill>
                <a:srgbClr val="67B419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carbon footprint social network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5" name="Immagine 4" descr="Smartphone Icona Moderno · Grafica vettoriale gratuita su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13" y="1068794"/>
            <a:ext cx="2242242" cy="2850064"/>
          </a:xfrm>
          <a:prstGeom prst="rect">
            <a:avLst/>
          </a:prstGeom>
        </p:spPr>
      </p:pic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1266835341"/>
              </p:ext>
            </p:extLst>
          </p:nvPr>
        </p:nvGraphicFramePr>
        <p:xfrm>
          <a:off x="2551931" y="3980754"/>
          <a:ext cx="4282343" cy="155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795150" y="823324"/>
            <a:ext cx="2107781" cy="1895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it-IT" sz="1400" b="1" kern="0" dirty="0">
                <a:solidFill>
                  <a:srgbClr val="000000"/>
                </a:solidFill>
              </a:rPr>
              <a:t>Mobile </a:t>
            </a:r>
            <a:r>
              <a:rPr lang="it-IT" sz="1400" b="1" kern="0" dirty="0" err="1">
                <a:solidFill>
                  <a:srgbClr val="000000"/>
                </a:solidFill>
              </a:rPr>
              <a:t>App</a:t>
            </a:r>
            <a:endParaRPr lang="it-IT" sz="1400" b="1" kern="0" dirty="0">
              <a:solidFill>
                <a:srgbClr val="000000"/>
              </a:solidFill>
            </a:endParaRPr>
          </a:p>
          <a:p>
            <a:pPr marL="285750" marR="0" indent="-285750" defTabSz="914400" eaLnBrk="1" fontAlgn="auto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kern="0" dirty="0">
                <a:solidFill>
                  <a:srgbClr val="000000"/>
                </a:solidFill>
              </a:rPr>
              <a:t>IOS/</a:t>
            </a:r>
            <a:r>
              <a:rPr lang="it-IT" sz="1200" kern="0" dirty="0" err="1">
                <a:solidFill>
                  <a:srgbClr val="000000"/>
                </a:solidFill>
              </a:rPr>
              <a:t>Android</a:t>
            </a:r>
            <a:r>
              <a:rPr lang="it-IT" sz="1200" kern="0" dirty="0">
                <a:solidFill>
                  <a:srgbClr val="000000"/>
                </a:solidFill>
              </a:rPr>
              <a:t> </a:t>
            </a:r>
            <a:r>
              <a:rPr lang="it-IT" sz="1200" kern="0" dirty="0" err="1">
                <a:solidFill>
                  <a:srgbClr val="000000"/>
                </a:solidFill>
              </a:rPr>
              <a:t>interface</a:t>
            </a:r>
            <a:endParaRPr lang="it-IT" sz="1200" kern="0" dirty="0">
              <a:solidFill>
                <a:srgbClr val="000000"/>
              </a:solidFill>
            </a:endParaRPr>
          </a:p>
          <a:p>
            <a:pPr marL="285750" marR="0" indent="-285750" defTabSz="914400" eaLnBrk="1" fontAlgn="auto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kern="0" dirty="0">
                <a:solidFill>
                  <a:srgbClr val="000000"/>
                </a:solidFill>
              </a:rPr>
              <a:t>Profilo personale</a:t>
            </a:r>
          </a:p>
          <a:p>
            <a:pPr marL="285750" marR="0" indent="-285750" defTabSz="914400" eaLnBrk="1" fontAlgn="auto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kern="0" dirty="0">
                <a:solidFill>
                  <a:srgbClr val="000000"/>
                </a:solidFill>
              </a:rPr>
              <a:t>Community </a:t>
            </a:r>
          </a:p>
          <a:p>
            <a:pPr marL="285750" marR="0" indent="-285750" defTabSz="914400" eaLnBrk="1" fontAlgn="auto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kern="0" dirty="0">
                <a:solidFill>
                  <a:srgbClr val="000000"/>
                </a:solidFill>
              </a:rPr>
              <a:t>Obiettivi </a:t>
            </a:r>
          </a:p>
          <a:p>
            <a:pPr marL="285750" marR="0" indent="-285750" defTabSz="914400" eaLnBrk="1" fontAlgn="auto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kern="0" dirty="0" err="1">
                <a:solidFill>
                  <a:srgbClr val="000000"/>
                </a:solidFill>
              </a:rPr>
              <a:t>Footprint</a:t>
            </a:r>
            <a:r>
              <a:rPr lang="it-IT" sz="1200" kern="0" dirty="0">
                <a:solidFill>
                  <a:srgbClr val="000000"/>
                </a:solidFill>
              </a:rPr>
              <a:t> </a:t>
            </a:r>
            <a:r>
              <a:rPr lang="it-IT" sz="1200" kern="0" dirty="0" err="1">
                <a:solidFill>
                  <a:srgbClr val="000000"/>
                </a:solidFill>
              </a:rPr>
              <a:t>calculator</a:t>
            </a:r>
            <a:r>
              <a:rPr lang="it-IT" sz="1200" kern="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5392980" y="1973698"/>
            <a:ext cx="1643481" cy="1078440"/>
            <a:chOff x="6201038" y="1658884"/>
            <a:chExt cx="1738635" cy="1089496"/>
          </a:xfrm>
        </p:grpSpPr>
        <p:sp>
          <p:nvSpPr>
            <p:cNvPr id="8" name="Ovale 7"/>
            <p:cNvSpPr/>
            <p:nvPr/>
          </p:nvSpPr>
          <p:spPr>
            <a:xfrm>
              <a:off x="6202135" y="1663632"/>
              <a:ext cx="1080000" cy="108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9" name="Torta 8"/>
            <p:cNvSpPr/>
            <p:nvPr/>
          </p:nvSpPr>
          <p:spPr>
            <a:xfrm>
              <a:off x="6212021" y="1668380"/>
              <a:ext cx="1080000" cy="1080000"/>
            </a:xfrm>
            <a:prstGeom prst="pie">
              <a:avLst>
                <a:gd name="adj1" fmla="val 8162731"/>
                <a:gd name="adj2" fmla="val 162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grpSp>
          <p:nvGrpSpPr>
            <p:cNvPr id="31" name="Gruppo 30"/>
            <p:cNvGrpSpPr/>
            <p:nvPr/>
          </p:nvGrpSpPr>
          <p:grpSpPr>
            <a:xfrm>
              <a:off x="6201038" y="1658884"/>
              <a:ext cx="1738635" cy="1080000"/>
              <a:chOff x="6221906" y="1666006"/>
              <a:chExt cx="1738635" cy="1080000"/>
            </a:xfrm>
          </p:grpSpPr>
          <p:sp>
            <p:nvSpPr>
              <p:cNvPr id="11" name="Torta 10"/>
              <p:cNvSpPr/>
              <p:nvPr/>
            </p:nvSpPr>
            <p:spPr>
              <a:xfrm>
                <a:off x="6221906" y="1666006"/>
                <a:ext cx="1080000" cy="1080000"/>
              </a:xfrm>
              <a:prstGeom prst="pie">
                <a:avLst>
                  <a:gd name="adj1" fmla="val 0"/>
                  <a:gd name="adj2" fmla="val 8249981"/>
                </a:avLst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6281338" y="1971521"/>
                <a:ext cx="961135" cy="250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home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6510485" y="2334952"/>
                <a:ext cx="961135" cy="250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shopping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6797463" y="1834690"/>
                <a:ext cx="1163078" cy="260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community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0764" y="1193992"/>
            <a:ext cx="1456613" cy="74065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124" y="2920883"/>
            <a:ext cx="1057088" cy="58643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0" y="1345149"/>
            <a:ext cx="1616264" cy="530336"/>
          </a:xfrm>
          <a:prstGeom prst="rect">
            <a:avLst/>
          </a:prstGeom>
        </p:spPr>
      </p:pic>
      <p:sp>
        <p:nvSpPr>
          <p:cNvPr id="23" name="Freccia angolare in su 22"/>
          <p:cNvSpPr/>
          <p:nvPr/>
        </p:nvSpPr>
        <p:spPr>
          <a:xfrm rot="5400000">
            <a:off x="890652" y="3330341"/>
            <a:ext cx="1264923" cy="1984753"/>
          </a:xfrm>
          <a:prstGeom prst="bentUpArrow">
            <a:avLst>
              <a:gd name="adj1" fmla="val 9272"/>
              <a:gd name="adj2" fmla="val 20998"/>
              <a:gd name="adj3" fmla="val 15272"/>
            </a:avLst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8" name="Freccia in giù 27"/>
          <p:cNvSpPr/>
          <p:nvPr/>
        </p:nvSpPr>
        <p:spPr>
          <a:xfrm>
            <a:off x="499292" y="1965051"/>
            <a:ext cx="242888" cy="878597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0" name="Fumetto 3 29"/>
          <p:cNvSpPr/>
          <p:nvPr/>
        </p:nvSpPr>
        <p:spPr>
          <a:xfrm>
            <a:off x="7318547" y="472676"/>
            <a:ext cx="2425373" cy="2545382"/>
          </a:xfrm>
          <a:prstGeom prst="wedgeEllipseCallout">
            <a:avLst>
              <a:gd name="adj1" fmla="val -71747"/>
              <a:gd name="adj2" fmla="val 18543"/>
            </a:avLst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398767" y="3517442"/>
            <a:ext cx="2409725" cy="505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Simulatori</a:t>
            </a:r>
            <a:r>
              <a:rPr kumimoji="0" lang="it-IT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di impatto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414590" y="2824427"/>
            <a:ext cx="1776549" cy="3204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Analisi</a:t>
            </a:r>
            <a:r>
              <a:rPr kumimoji="0" lang="it-IT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dei dati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398767" y="3183617"/>
            <a:ext cx="1776549" cy="3204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Analisi</a:t>
            </a:r>
            <a:r>
              <a:rPr kumimoji="0" lang="it-IT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statistiche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0" name="Immagine 19" descr="Free vector graphic: Computer, Desktop Computer, Icon ...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44" y="3689353"/>
            <a:ext cx="623056" cy="690155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7245346" y="3987555"/>
            <a:ext cx="1328475" cy="1539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SaaS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indent="-171450" fontAlgn="auto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kern="0" dirty="0">
                <a:solidFill>
                  <a:srgbClr val="000000"/>
                </a:solidFill>
              </a:rPr>
              <a:t>Server </a:t>
            </a:r>
          </a:p>
          <a:p>
            <a:pPr marL="171450" indent="-171450" fontAlgn="auto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kern="0" dirty="0">
                <a:solidFill>
                  <a:srgbClr val="000000"/>
                </a:solidFill>
              </a:rPr>
              <a:t>Database</a:t>
            </a:r>
          </a:p>
          <a:p>
            <a:pPr marL="171450" indent="-171450" fontAlgn="auto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kern="0" dirty="0">
                <a:solidFill>
                  <a:srgbClr val="000000"/>
                </a:solidFill>
              </a:rPr>
              <a:t>Application</a:t>
            </a:r>
          </a:p>
          <a:p>
            <a:pPr marL="171450" indent="-171450" fontAlgn="auto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kern="0" dirty="0">
                <a:solidFill>
                  <a:srgbClr val="000000"/>
                </a:solidFill>
              </a:rPr>
              <a:t>Storage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pic>
        <p:nvPicPr>
          <p:cNvPr id="26" name="Immagine 25" descr="File:AWS Simple Icons Non-Service Specific Traditional ..."/>
          <p:cNvPicPr>
            <a:picLocks noChangeAspect="1"/>
          </p:cNvPicPr>
          <p:nvPr/>
        </p:nvPicPr>
        <p:blipFill>
          <a:blip r:embed="rId9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31" y="4548497"/>
            <a:ext cx="997706" cy="997706"/>
          </a:xfrm>
          <a:prstGeom prst="rect">
            <a:avLst/>
          </a:prstGeom>
        </p:spPr>
      </p:pic>
      <p:cxnSp>
        <p:nvCxnSpPr>
          <p:cNvPr id="34" name="Connettore diritto 33"/>
          <p:cNvCxnSpPr/>
          <p:nvPr/>
        </p:nvCxnSpPr>
        <p:spPr>
          <a:xfrm flipH="1" flipV="1">
            <a:off x="8693467" y="5027869"/>
            <a:ext cx="1303976" cy="1948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ttore diritto 39"/>
          <p:cNvCxnSpPr/>
          <p:nvPr/>
        </p:nvCxnSpPr>
        <p:spPr>
          <a:xfrm flipH="1">
            <a:off x="6574298" y="3205391"/>
            <a:ext cx="1166225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 flipH="1">
            <a:off x="8573821" y="3993360"/>
            <a:ext cx="1388697" cy="637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 flipH="1" flipV="1">
            <a:off x="7865788" y="3205391"/>
            <a:ext cx="1" cy="44723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Nuvola 49"/>
          <p:cNvSpPr/>
          <p:nvPr/>
        </p:nvSpPr>
        <p:spPr>
          <a:xfrm>
            <a:off x="6613219" y="3652628"/>
            <a:ext cx="2043808" cy="2077612"/>
          </a:xfrm>
          <a:prstGeom prst="cloud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20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1827-BFD9-4B43-A3D7-21F02218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67B419"/>
                </a:solidFill>
              </a:rPr>
              <a:t>Roadmap Collaborazione</a:t>
            </a:r>
            <a:endParaRPr lang="en-US" dirty="0">
              <a:solidFill>
                <a:srgbClr val="67B41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E3FC4-DD1B-400D-82A1-A7E4C3A4B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carbon footprint social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348F1-0CEB-439E-B3F4-4799D782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646369-CB10-4D29-A10F-74F99DE00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713310"/>
              </p:ext>
            </p:extLst>
          </p:nvPr>
        </p:nvGraphicFramePr>
        <p:xfrm>
          <a:off x="195482" y="122849"/>
          <a:ext cx="9292492" cy="463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0A34F747-D1F2-4342-ADCC-3798916CC289}"/>
              </a:ext>
            </a:extLst>
          </p:cNvPr>
          <p:cNvCxnSpPr>
            <a:cxnSpLocks/>
            <a:stCxn id="5" idx="3"/>
            <a:endCxn id="13" idx="6"/>
          </p:cNvCxnSpPr>
          <p:nvPr/>
        </p:nvCxnSpPr>
        <p:spPr>
          <a:xfrm flipH="1">
            <a:off x="8820773" y="2439220"/>
            <a:ext cx="667201" cy="2316371"/>
          </a:xfrm>
          <a:prstGeom prst="curvedConnector3">
            <a:avLst>
              <a:gd name="adj1" fmla="val -342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C24715-20D8-4667-9734-066763ACEB23}"/>
              </a:ext>
            </a:extLst>
          </p:cNvPr>
          <p:cNvGrpSpPr/>
          <p:nvPr/>
        </p:nvGrpSpPr>
        <p:grpSpPr>
          <a:xfrm>
            <a:off x="6838082" y="3764419"/>
            <a:ext cx="1982691" cy="1982343"/>
            <a:chOff x="7167643" y="1325385"/>
            <a:chExt cx="1982691" cy="1982343"/>
          </a:xfrm>
          <a:scene3d>
            <a:camera prst="orthographicFront"/>
            <a:lightRig rig="chilly" dir="t"/>
          </a:scene3d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D88BAF-E5AA-4ADF-A42B-6D0968BD7FCC}"/>
                </a:ext>
              </a:extLst>
            </p:cNvPr>
            <p:cNvSpPr/>
            <p:nvPr/>
          </p:nvSpPr>
          <p:spPr>
            <a:xfrm>
              <a:off x="7167643" y="1325385"/>
              <a:ext cx="1982691" cy="1982343"/>
            </a:xfrm>
            <a:prstGeom prst="ellipse">
              <a:avLst/>
            </a:prstGeom>
            <a:solidFill>
              <a:srgbClr val="CCFFCC">
                <a:alpha val="90000"/>
              </a:srgbClr>
            </a:solidFill>
            <a:ln>
              <a:solidFill>
                <a:srgbClr val="00B050"/>
              </a:solidFill>
            </a:ln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44D27358-AE10-445B-8B8C-73A759A79970}"/>
                </a:ext>
              </a:extLst>
            </p:cNvPr>
            <p:cNvSpPr txBox="1"/>
            <p:nvPr/>
          </p:nvSpPr>
          <p:spPr>
            <a:xfrm>
              <a:off x="7450885" y="1608630"/>
              <a:ext cx="1416208" cy="1415853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/>
                <a:t>Definizione Action Plan</a:t>
              </a:r>
              <a:endParaRPr lang="en-US" sz="1400" kern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C987FD-EA29-4A2D-A08F-322047A2FBCC}"/>
              </a:ext>
            </a:extLst>
          </p:cNvPr>
          <p:cNvSpPr txBox="1"/>
          <p:nvPr/>
        </p:nvSpPr>
        <p:spPr>
          <a:xfrm>
            <a:off x="9135134" y="4570060"/>
            <a:ext cx="1792519" cy="759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 Finanziamento/Fondi sono disponibili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8101FE-BEFE-40AA-9E48-118F9BA88AFC}"/>
              </a:ext>
            </a:extLst>
          </p:cNvPr>
          <p:cNvGrpSpPr/>
          <p:nvPr/>
        </p:nvGrpSpPr>
        <p:grpSpPr>
          <a:xfrm>
            <a:off x="3850382" y="3768971"/>
            <a:ext cx="1982691" cy="1982343"/>
            <a:chOff x="7167643" y="1325385"/>
            <a:chExt cx="1982691" cy="1982343"/>
          </a:xfrm>
          <a:scene3d>
            <a:camera prst="orthographicFront"/>
            <a:lightRig rig="chilly" dir="t"/>
          </a:scene3d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A16CDE-F6F6-4866-ADC4-FA073CB85957}"/>
                </a:ext>
              </a:extLst>
            </p:cNvPr>
            <p:cNvSpPr/>
            <p:nvPr/>
          </p:nvSpPr>
          <p:spPr>
            <a:xfrm>
              <a:off x="7167643" y="1325385"/>
              <a:ext cx="1982691" cy="1982343"/>
            </a:xfrm>
            <a:prstGeom prst="ellipse">
              <a:avLst/>
            </a:prstGeom>
            <a:solidFill>
              <a:srgbClr val="CCFFCC">
                <a:alpha val="90000"/>
              </a:srgbClr>
            </a:solidFill>
            <a:ln>
              <a:solidFill>
                <a:srgbClr val="00B050"/>
              </a:solidFill>
            </a:ln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54C60F3F-6859-446C-8641-FF868A1F456E}"/>
                </a:ext>
              </a:extLst>
            </p:cNvPr>
            <p:cNvSpPr txBox="1"/>
            <p:nvPr/>
          </p:nvSpPr>
          <p:spPr>
            <a:xfrm>
              <a:off x="7450885" y="1608630"/>
              <a:ext cx="1416208" cy="1415853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/>
                <a:t>Implementazione Prototipo</a:t>
              </a:r>
              <a:endParaRPr lang="en-US" sz="1400" kern="1200" dirty="0"/>
            </a:p>
          </p:txBody>
        </p:sp>
      </p:grp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0330B7A1-4A2F-40BA-8AA6-CEC0F0B5CBD2}"/>
              </a:ext>
            </a:extLst>
          </p:cNvPr>
          <p:cNvCxnSpPr>
            <a:cxnSpLocks/>
            <a:stCxn id="13" idx="2"/>
            <a:endCxn id="18" idx="6"/>
          </p:cNvCxnSpPr>
          <p:nvPr/>
        </p:nvCxnSpPr>
        <p:spPr>
          <a:xfrm rot="10800000" flipV="1">
            <a:off x="5833074" y="4755591"/>
            <a:ext cx="1005009" cy="45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8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755347" y="5463582"/>
            <a:ext cx="1095438" cy="574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37074" y="99"/>
            <a:ext cx="129502" cy="6168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25054" y="3084544"/>
            <a:ext cx="5353304" cy="1028163"/>
          </a:xfrm>
          <a:prstGeom prst="rect">
            <a:avLst/>
          </a:prstGeom>
        </p:spPr>
        <p:txBody>
          <a:bodyPr vert="horz" wrap="square" lIns="0" tIns="12696" rIns="0" bIns="0" rtlCol="0" anchor="t" anchorCtr="0">
            <a:spAutoFit/>
          </a:bodyPr>
          <a:lstStyle/>
          <a:p>
            <a:pPr marL="12696">
              <a:lnSpc>
                <a:spcPct val="100000"/>
              </a:lnSpc>
              <a:spcBef>
                <a:spcPts val="100"/>
              </a:spcBef>
            </a:pPr>
            <a:r>
              <a:rPr sz="6598" dirty="0">
                <a:latin typeface="Bosch Sans Regular"/>
                <a:cs typeface="Bosch Sans Regular"/>
              </a:rPr>
              <a:t>THANK</a:t>
            </a:r>
            <a:r>
              <a:rPr sz="6598" spc="-105" dirty="0">
                <a:latin typeface="Bosch Sans Regular"/>
                <a:cs typeface="Bosch Sans Regular"/>
              </a:rPr>
              <a:t> </a:t>
            </a:r>
            <a:r>
              <a:rPr sz="6598" spc="-5" dirty="0">
                <a:latin typeface="Bosch Sans Regular"/>
                <a:cs typeface="Bosch Sans Regular"/>
              </a:rPr>
              <a:t>YOU</a:t>
            </a:r>
            <a:r>
              <a:rPr lang="it-IT" sz="6598" spc="-5" dirty="0">
                <a:latin typeface="Bosch Sans Regular"/>
                <a:cs typeface="Bosch Sans Regular"/>
              </a:rPr>
              <a:t>!</a:t>
            </a:r>
            <a:endParaRPr sz="6598" dirty="0">
              <a:latin typeface="Bosch Sans Regular"/>
              <a:cs typeface="Bosch Sans Regular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18556" y="1281249"/>
            <a:ext cx="7154884" cy="869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Roberto Cingolani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«</a:t>
            </a:r>
            <a:r>
              <a:rPr kumimoji="0" lang="it-IT" b="0" i="1" u="none" strike="noStrike" kern="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Dimiunuire</a:t>
            </a:r>
            <a:r>
              <a:rPr kumimoji="0" lang="it-IT" b="0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la CO2 deve diventare uno sport di squadra»</a:t>
            </a:r>
          </a:p>
        </p:txBody>
      </p:sp>
    </p:spTree>
    <p:extLst>
      <p:ext uri="{BB962C8B-B14F-4D97-AF65-F5344CB8AC3E}">
        <p14:creationId xmlns:p14="http://schemas.microsoft.com/office/powerpoint/2010/main" val="3394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4189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</p:tagLst>
</file>

<file path=ppt/theme/theme1.xml><?xml version="1.0" encoding="utf-8"?>
<a:theme xmlns:a="http://schemas.openxmlformats.org/drawingml/2006/main" name="Bosch NG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otx" id="{F7EF9966-F53A-44CC-A756-EF9E132AF5E6}" vid="{BE1FDABE-663E-4397-8AF3-7005A7B11C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Nota allegato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PS/SFI2</OrgInhalt>
      <Wert>PS/SFI2</Wert>
      <Platzhalter>False</Platzhalter>
      <DocDatenDialog>True</DocDatenDialog>
      <Label>Nota autore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Interno</OrgInhalt>
      <Wert>Interno</Wert>
      <Platzhalter>False</Platzhalter>
      <DocDatenDialog>True</DocDatenDialog>
      <Label>Nota confidenzialità</Label>
      <FrageVar>False</FrageVar>
      <Prefix/>
      <Suffix/>
      <WegfallVar/>
      <ComboBox>
        <Option>Interno</Option>
        <Option>Confidenziale</Option>
        <Option>Strettamente riservato</Option>
        <Option/>
      </ComboBox>
      <MussFeld>False</MussFeld>
      <InDokument>True</InDokument>
      <Sektion>Bosch_footer_1</Sektion>
      <Reihenfolge>0</Reihenfolge>
    </Variable>
    <Variable>
      <Name>copyright</Name>
      <OrgInhalt>Tutti i diritti riservati anche per quanto riguarda qualsiasi messa a disposizione, utilizzo, riproduzione, elaborazione, trasmissione e in caso di richieste di brevetti.</OrgInhalt>
      <Wert>Tutti i diritti riservati anche per quanto riguarda qualsiasi messa a disposizione, utilizzo, riproduzione, elaborazione, trasmissione e in caso di richieste di brevetti.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2021-04-29</OrgInhalt>
      <Wert>2021-04-29</Wert>
      <Platzhalter>False</Platzhalter>
      <DocDatenDialog>True</DocDatenDialog>
      <Label>Data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Nota repository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elect>
  <Line>
    <Color val="D70012"/>
    <Color val="EA6876"/>
    <Color val="a80163"/>
    <Color val="D067AD"/>
    <Color val="3f136c"/>
    <Color val="967CB1"/>
    <Color val="08427e"/>
    <Color val="6D9ABC"/>
    <Color val="0e78c5"/>
    <Color val="6FB9E2"/>
    <Color val="1399a0"/>
    <Color val="6FC9CC"/>
    <Color val="67b419"/>
    <Color val="AEDB7D"/>
    <Color val="0a5139"/>
    <Color val="6EA293"/>
    <Color val="999FA6"/>
    <Color val="D7D7D7"/>
    <Color val="000000"/>
    <Color val="FFFFFF"/>
  </Line>
</sax_ColorSelect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458</Words>
  <Application>Microsoft Office PowerPoint</Application>
  <PresentationFormat>Personalizzato</PresentationFormat>
  <Paragraphs>143</Paragraphs>
  <Slides>10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Bosch Office Sans</vt:lpstr>
      <vt:lpstr>Bosch Sans Regular</vt:lpstr>
      <vt:lpstr>Calibri</vt:lpstr>
      <vt:lpstr>Wingdings</vt:lpstr>
      <vt:lpstr>Wingdings 3</vt:lpstr>
      <vt:lpstr>Bosch NG</vt:lpstr>
      <vt:lpstr> The carbon footprint social network  Business Meets Innovation – 2021 Podesta‘ Giorgia </vt:lpstr>
      <vt:lpstr>Background </vt:lpstr>
      <vt:lpstr>Problematica e Proposta </vt:lpstr>
      <vt:lpstr>Campi di azione</vt:lpstr>
      <vt:lpstr>Timeline and Steps </vt:lpstr>
      <vt:lpstr>Implementazione</vt:lpstr>
      <vt:lpstr>Roadmap Collaborazione</vt:lpstr>
      <vt:lpstr>THANK YOU!</vt:lpstr>
      <vt:lpstr>  Back up</vt:lpstr>
      <vt:lpstr>Benchmark 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Meets Innovation 2021    Podesta Giorgia</dc:title>
  <dc:creator>Podesta Giorgia (PS/SFI2)</dc:creator>
  <cp:lastModifiedBy>Podesta Giorgia (PS/SSL21)</cp:lastModifiedBy>
  <cp:revision>246</cp:revision>
  <dcterms:created xsi:type="dcterms:W3CDTF">2021-04-29T17:05:53Z</dcterms:created>
  <dcterms:modified xsi:type="dcterms:W3CDTF">2021-09-14T08:25:31Z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